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handoutMasterIdLst>
    <p:handoutMasterId r:id="rId30"/>
  </p:handoutMasterIdLst>
  <p:sldIdLst>
    <p:sldId id="261" r:id="rId4"/>
    <p:sldId id="258" r:id="rId5"/>
    <p:sldId id="259" r:id="rId6"/>
    <p:sldId id="260" r:id="rId7"/>
    <p:sldId id="262" r:id="rId8"/>
    <p:sldId id="266" r:id="rId9"/>
    <p:sldId id="267" r:id="rId10"/>
    <p:sldId id="268" r:id="rId11"/>
    <p:sldId id="269" r:id="rId12"/>
    <p:sldId id="270" r:id="rId13"/>
    <p:sldId id="264" r:id="rId14"/>
    <p:sldId id="265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1FF74"/>
    <a:srgbClr val="FF99FF"/>
    <a:srgbClr val="CC3300"/>
    <a:srgbClr val="FFCCFF"/>
    <a:srgbClr val="EEF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501" autoAdjust="0"/>
  </p:normalViewPr>
  <p:slideViewPr>
    <p:cSldViewPr snapToGrid="0">
      <p:cViewPr varScale="1">
        <p:scale>
          <a:sx n="81" d="100"/>
          <a:sy n="81" d="100"/>
        </p:scale>
        <p:origin x="-78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71375-743C-499B-8209-035F7F978435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14920-2583-4A95-8382-E87C96D73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8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1F61-0215-4E57-A7D1-3C1233765DA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3E928-88FC-4B0C-B2B3-F79AB352C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5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BBFF-4DF2-4EF9-BFD1-DB18623EEEB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1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BBFF-4DF2-4EF9-BFD1-DB18623EEE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08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BBFF-4DF2-4EF9-BFD1-DB18623EEEB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29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BBFF-4DF2-4EF9-BFD1-DB18623EEEB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98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CAD92-7A26-41E5-8576-6352BB9B717F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8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BBFF-4DF2-4EF9-BFD1-DB18623EEE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BBFF-4DF2-4EF9-BFD1-DB18623EEE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4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BBFF-4DF2-4EF9-BFD1-DB18623EEE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76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BBFF-4DF2-4EF9-BFD1-DB18623EEE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9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BBFF-4DF2-4EF9-BFD1-DB18623EEE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30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BBFF-4DF2-4EF9-BFD1-DB18623EEE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BBFF-4DF2-4EF9-BFD1-DB18623EEE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35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BBFF-4DF2-4EF9-BFD1-DB18623EEE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8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61B-0D37-40D0-A9C7-7F6E3973FE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A067-F1FF-4436-BF60-4A56D510F9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7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61B-0D37-40D0-A9C7-7F6E3973FE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A067-F1FF-4436-BF60-4A56D510F9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5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61B-0D37-40D0-A9C7-7F6E3973FE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A067-F1FF-4436-BF60-4A56D510F9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5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043-3AFF-452B-AD03-02C9272EFD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10AE-DD2D-452C-839F-03DAEEF72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77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043-3AFF-452B-AD03-02C9272EFD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10AE-DD2D-452C-839F-03DAEEF72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37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043-3AFF-452B-AD03-02C9272EFD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10AE-DD2D-452C-839F-03DAEEF72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77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043-3AFF-452B-AD03-02C9272EFD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10AE-DD2D-452C-839F-03DAEEF72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78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043-3AFF-452B-AD03-02C9272EFD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10AE-DD2D-452C-839F-03DAEEF72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3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043-3AFF-452B-AD03-02C9272EFD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10AE-DD2D-452C-839F-03DAEEF72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8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043-3AFF-452B-AD03-02C9272EFD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10AE-DD2D-452C-839F-03DAEEF72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62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043-3AFF-452B-AD03-02C9272EFD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10AE-DD2D-452C-839F-03DAEEF72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0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61B-0D37-40D0-A9C7-7F6E3973FE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A067-F1FF-4436-BF60-4A56D510F9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48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043-3AFF-452B-AD03-02C9272EFD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10AE-DD2D-452C-839F-03DAEEF72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68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043-3AFF-452B-AD03-02C9272EFD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10AE-DD2D-452C-839F-03DAEEF72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40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C043-3AFF-452B-AD03-02C9272EFD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10AE-DD2D-452C-839F-03DAEEF72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20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71D6-E5CE-4038-AD4C-F8B71A502EE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03/11/59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FC5-4F58-41F0-B5FD-CFB1E76783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90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D0EB-93AB-408A-9945-47562E14DF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03/11/59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FC5-4F58-41F0-B5FD-CFB1E76783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39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2D72-2C93-48E5-ADEF-29C8F4A833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03/11/59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FC5-4F58-41F0-B5FD-CFB1E76783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76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E93A-8F19-4D5A-843A-26065E7AC5E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03/11/59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FC5-4F58-41F0-B5FD-CFB1E76783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62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2EA-AD55-45C3-BB56-84D0501515C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03/11/59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FC5-4F58-41F0-B5FD-CFB1E76783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88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4F4-657C-4401-9BBA-CD76DAB3021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03/11/59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FC5-4F58-41F0-B5FD-CFB1E76783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97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8ACA-6DE2-46C9-9DEB-22BA9C6866D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03/11/59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FC5-4F58-41F0-B5FD-CFB1E76783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5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61B-0D37-40D0-A9C7-7F6E3973FE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A067-F1FF-4436-BF60-4A56D510F9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07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5623-C3DD-40E7-A70B-EB5CB11DDAF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03/11/59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FC5-4F58-41F0-B5FD-CFB1E76783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8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648E-2916-4003-8131-5A8BBB2BE09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03/11/59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FC5-4F58-41F0-B5FD-CFB1E76783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99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EAC8-7E5A-4511-A9E4-4B5E7C2363A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03/11/59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FC5-4F58-41F0-B5FD-CFB1E76783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73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45A9-F3FB-4EAA-9177-235C6DE5F8B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03/11/59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5DFC5-4F58-41F0-B5FD-CFB1E76783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2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61B-0D37-40D0-A9C7-7F6E3973FE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A067-F1FF-4436-BF60-4A56D510F9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1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61B-0D37-40D0-A9C7-7F6E3973FE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A067-F1FF-4436-BF60-4A56D510F9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4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61B-0D37-40D0-A9C7-7F6E3973FE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A067-F1FF-4436-BF60-4A56D510F9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7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61B-0D37-40D0-A9C7-7F6E3973FE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A067-F1FF-4436-BF60-4A56D510F9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8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61B-0D37-40D0-A9C7-7F6E3973FE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A067-F1FF-4436-BF60-4A56D510F9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861B-0D37-40D0-A9C7-7F6E3973FE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A067-F1FF-4436-BF60-4A56D510F9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7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861B-0D37-40D0-A9C7-7F6E3973FE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A067-F1FF-4436-BF60-4A56D510F9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4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1C043-3AFF-452B-AD03-02C9272EFD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0AE-DD2D-452C-839F-03DAEEF72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EDE58-3B2C-405D-913C-D23028C8105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03/11/59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5DFC5-4F58-41F0-B5FD-CFB1E767839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1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1.TEPE%202560/&#3611;&#3633;&#3597;&#3627;&#3634;&#3585;&#3634;&#3619;&#3614;&#3633;&#3602;&#3609;&#3634;&#3588;&#3619;&#3641;%20&#3626;&#3614;&#3600;..ppt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1.TEPE%202560/&#3611;&#3633;&#3597;&#3627;&#3634;&#3585;&#3634;&#3619;&#3614;&#3633;&#3602;&#3609;&#3634;&#3588;&#3619;&#3641;%20&#3626;&#3614;&#3600;.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1.TEPE%202560/&#3611;&#3633;&#3597;&#3627;&#3634;&#3585;&#3634;&#3619;&#3614;&#3633;&#3602;&#3609;&#3634;&#3588;&#3619;&#3641;%20&#3626;&#3614;&#3600;.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1.TEPE%202560/&#3611;&#3633;&#3597;&#3627;&#3634;&#3585;&#3634;&#3619;&#3614;&#3633;&#3602;&#3609;&#3634;&#3588;&#3619;&#3641;%20&#3626;&#3614;&#3600;.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peonline.org/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://www.ipst.ac.t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1.TEPE%202560/&#3611;&#3633;&#3597;&#3627;&#3634;&#3585;&#3634;&#3619;&#3614;&#3633;&#3602;&#3609;&#3634;&#3588;&#3619;&#3641;%20&#3626;&#3614;&#3600;..pptx" TargetMode="External"/><Relationship Id="rId9" Type="http://schemas.openxmlformats.org/officeDocument/2006/relationships/hyperlink" Target="http://www.utqplu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1.TEPE%202560/&#3611;&#3633;&#3597;&#3627;&#3634;&#3585;&#3634;&#3619;&#3614;&#3633;&#3602;&#3609;&#3634;&#3588;&#3619;&#3641;%20&#3626;&#3614;&#3600;.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1.TEPE%202560/&#3611;&#3633;&#3597;&#3627;&#3634;&#3585;&#3634;&#3619;&#3614;&#3633;&#3602;&#3609;&#3634;&#3588;&#3619;&#3641;%20&#3626;&#3614;&#3600;.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1.TEPE%202560/&#3611;&#3633;&#3597;&#3627;&#3634;&#3585;&#3634;&#3619;&#3614;&#3633;&#3602;&#3609;&#3634;&#3588;&#3619;&#3641;%20&#3626;&#3614;&#3600;.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4579" y="2409869"/>
            <a:ext cx="235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Andalus" panose="02020603050405020304" pitchFamily="18" charset="-78"/>
              </a:rPr>
              <a:t>กระทรวงศึกษาธิการ</a:t>
            </a:r>
            <a:endParaRPr lang="en-US" sz="28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3" y="2378105"/>
            <a:ext cx="354636" cy="4674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593" y="5737451"/>
            <a:ext cx="1470213" cy="338554"/>
          </a:xfrm>
          <a:prstGeom prst="rect">
            <a:avLst/>
          </a:prstGeom>
          <a:solidFill>
            <a:srgbClr val="EEF7E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148C8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b="1" dirty="0">
              <a:solidFill>
                <a:srgbClr val="9148C8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721" y="2956194"/>
            <a:ext cx="312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https://www.tepeonline.org</a:t>
            </a:r>
          </a:p>
        </p:txBody>
      </p:sp>
      <p:pic>
        <p:nvPicPr>
          <p:cNvPr id="1026" name="Picture 2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3" y="2933089"/>
            <a:ext cx="348128" cy="3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3" y="3405400"/>
            <a:ext cx="2147866" cy="2207868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200518" y="6076005"/>
            <a:ext cx="23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พัฒนาครู สู่อนาคตชาติ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0518" y="1223279"/>
            <a:ext cx="2443963" cy="830997"/>
          </a:xfrm>
          <a:prstGeom prst="rect">
            <a:avLst/>
          </a:prstGeom>
          <a:solidFill>
            <a:srgbClr val="FFB9B9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แนวทางการทดสอบครูวิทยาศาสตร์ คณิตศาสตร์</a:t>
            </a:r>
            <a:endParaRPr lang="en-US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8776" y="4517399"/>
            <a:ext cx="15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sz="24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1" y="1"/>
            <a:ext cx="898120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52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8286" y="226587"/>
            <a:ext cx="274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3300"/>
                </a:solidFill>
                <a:latin typeface="Andalus" panose="02020603050405020304" pitchFamily="18" charset="-78"/>
              </a:rPr>
              <a:t>กระทรวงศึกษาธิการ</a:t>
            </a:r>
            <a:endParaRPr lang="en-US" sz="2800" b="1" dirty="0">
              <a:solidFill>
                <a:srgbClr val="FF33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9" y="226587"/>
            <a:ext cx="354636" cy="4674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65593" y="777652"/>
            <a:ext cx="11525082" cy="25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82334" y="132580"/>
            <a:ext cx="1470213" cy="338554"/>
          </a:xfrm>
          <a:prstGeom prst="rect">
            <a:avLst/>
          </a:prstGeom>
          <a:solidFill>
            <a:srgbClr val="EEF7E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148C8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b="1" dirty="0">
              <a:solidFill>
                <a:srgbClr val="9148C8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5125" y="364874"/>
            <a:ext cx="312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AD47">
                    <a:lumMod val="50000"/>
                  </a:srgbClr>
                </a:solidFill>
              </a:rPr>
              <a:t>https://www.tepeonline.org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4406" y="843253"/>
            <a:ext cx="924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Teachers  and  Educational  </a:t>
            </a:r>
            <a:r>
              <a:rPr lang="en-US" sz="1400" b="1" dirty="0" err="1">
                <a:solidFill>
                  <a:prstClr val="black"/>
                </a:solidFill>
              </a:rPr>
              <a:t>Personnels</a:t>
            </a:r>
            <a:r>
              <a:rPr lang="en-US" sz="1400" b="1" dirty="0">
                <a:solidFill>
                  <a:prstClr val="black"/>
                </a:solidFill>
              </a:rPr>
              <a:t>  Enhancement  Based  on  Mission  and  Functional  Areas  as  Majors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2135" y="1108414"/>
            <a:ext cx="99085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Ins="457200" rtlCol="0" anchor="b" anchorCtr="0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</a:rPr>
              <a:t>การพัฒนาข้าราชการครูและบุคลากรทางการศึกษา โดยยึดถือภารกิจและพื้นที่ปฏิบัติงานเป็นฐาน ด้วยระบบ </a:t>
            </a:r>
            <a:r>
              <a:rPr lang="en-US" sz="1600" b="1" dirty="0">
                <a:solidFill>
                  <a:srgbClr val="0000FF"/>
                </a:solidFill>
                <a:hlinkClick r:id="rId4" action="ppaction://hlinkpres?slideindex=1&amp;slidetitle="/>
              </a:rPr>
              <a:t>TEPE Online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97" y="373180"/>
            <a:ext cx="348128" cy="3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4" y="3457355"/>
            <a:ext cx="2378888" cy="2445344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9555045" y="105018"/>
            <a:ext cx="23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พัฒนาครู สู่อนาคตชาติ</a:t>
            </a:r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64005" y="183406"/>
            <a:ext cx="4355813" cy="461665"/>
          </a:xfrm>
          <a:prstGeom prst="rect">
            <a:avLst/>
          </a:prstGeom>
          <a:solidFill>
            <a:srgbClr val="FFB9B9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แนวทางการทดสอบครูวิทยาศาสตร์ คณิตศาสตร์</a:t>
            </a:r>
            <a:endParaRPr lang="en-US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2906" y="4903239"/>
            <a:ext cx="15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sz="24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87317" y="3378892"/>
            <a:ext cx="8603358" cy="31949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1. พัฒนาตามจุดอ่อน </a:t>
            </a:r>
            <a:r>
              <a:rPr lang="th-TH" sz="4000" b="1" dirty="0">
                <a:solidFill>
                  <a:schemeClr val="tx1"/>
                </a:solidFill>
              </a:rPr>
              <a:t>และข้อด้อยตาม</a:t>
            </a:r>
            <a:r>
              <a:rPr lang="th-TH" sz="4000" b="1" dirty="0" smtClean="0">
                <a:solidFill>
                  <a:schemeClr val="tx1"/>
                </a:solidFill>
              </a:rPr>
              <a:t>มาตรฐาน </a:t>
            </a:r>
          </a:p>
          <a:p>
            <a:r>
              <a:rPr lang="th-TH" sz="4000" b="1" dirty="0" smtClean="0">
                <a:solidFill>
                  <a:schemeClr val="tx1"/>
                </a:solidFill>
              </a:rPr>
              <a:t>    ความรู้ของครู</a:t>
            </a:r>
            <a:r>
              <a:rPr lang="th-TH" sz="3600" b="1" dirty="0" smtClean="0">
                <a:solidFill>
                  <a:schemeClr val="tx1"/>
                </a:solidFill>
              </a:rPr>
              <a:t>โดยการเข้าค่ายฝึกอบรม</a:t>
            </a:r>
          </a:p>
          <a:p>
            <a:r>
              <a:rPr lang="th-TH" sz="3600" b="1" dirty="0" smtClean="0">
                <a:solidFill>
                  <a:schemeClr val="tx1"/>
                </a:solidFill>
              </a:rPr>
              <a:t>2. ดำเนินการพัฒนาให้แล้วเสร็จก่อนเปิดภาคเรียนที่ 1/2560</a:t>
            </a:r>
          </a:p>
          <a:p>
            <a:r>
              <a:rPr lang="th-TH" sz="3600" b="1" dirty="0" smtClean="0">
                <a:solidFill>
                  <a:schemeClr val="tx1"/>
                </a:solidFill>
              </a:rPr>
              <a:t>3. การทดสอบเพื่อการประเมิน และ พัฒนา</a:t>
            </a:r>
          </a:p>
          <a:p>
            <a:r>
              <a:rPr lang="th-TH" sz="3600" b="1" dirty="0">
                <a:solidFill>
                  <a:schemeClr val="tx1"/>
                </a:solidFill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</a:rPr>
              <a:t>   จะดำเนินการ 3 ปี/ครั้ง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26259" y="2080696"/>
            <a:ext cx="6428786" cy="72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การพัฒนาหรือฝึกอบรมหลังการสอบ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1264445" y="1973483"/>
            <a:ext cx="1719597" cy="1124297"/>
          </a:xfrm>
          <a:prstGeom prst="stripedRightArrow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8306"/>
              </p:ext>
            </p:extLst>
          </p:nvPr>
        </p:nvGraphicFramePr>
        <p:xfrm>
          <a:off x="0" y="0"/>
          <a:ext cx="12043612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4242"/>
                <a:gridCol w="6157382"/>
                <a:gridCol w="2288798"/>
                <a:gridCol w="1363181"/>
                <a:gridCol w="1380009"/>
              </a:tblGrid>
              <a:tr h="7654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ที่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ปฏิทินการ</a:t>
                      </a: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ดำเนินการ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ระยะเวลา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หน่วยงานที่รับผิดชอบ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indent="-12065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หมายเหตุ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>
                    <a:solidFill>
                      <a:schemeClr val="tx1"/>
                    </a:solidFill>
                  </a:tcPr>
                </a:tc>
              </a:tr>
              <a:tr h="7343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๑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ประชุมเตรียมการระบบ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 Online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เพื่อรองรับการทดสอบ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๒ - ๓ กันยายน ๒๕๕๙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สพค.สพฐ.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</a:tr>
              <a:tr h="11481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๒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สำรวจจำนวนครูวิทย์ – คณิต ทั่วประเทศ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๕ กันยายน ๒๕๕๙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สพค.สพฐ.และ  สพท.ทุกเขต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</a:tr>
              <a:tr h="11481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๓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สำรวจพื้นฐานระบบเครือข่ายอินเตอร์เน็ตและระบบคอมพิวเตอร์ของสนามสอบ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๕ กันยายน ๒๕๕๙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สพค.สพฐ.และ  สพท.ทุกเขต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</a:tr>
              <a:tr h="7654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๔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รายงานแนวทางกรอบการดำเนินการ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ให้ท่าน รมว.ศธ. ทราบและพิจารณา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๕ กันยายน ๒๕๕๙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สพค.สพฐ.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</a:tr>
              <a:tr h="7654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๕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รวบรวมระบบระบบเครือข่าย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อินเตอร์เน็ตและ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ระบบคอมพิวเตอร์ของสนามสอบ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๒๐ กันยายน  ๒๕๕๙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สพค.สพฐ.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</a:tr>
              <a:tr h="382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๖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รวบรวมรายชื่อครูวิทย์ – คณิต ทั่วประเทศ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๑ ตุลาคม ๒๕๕๙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สพค.สพฐ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</a:tr>
              <a:tr h="7654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๗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จัดทำกรอบมาตรฐานการประเมิน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กันยายน </a:t>
                      </a:r>
                      <a:r>
                        <a:rPr lang="th-TH" sz="24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–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ตุลาคม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๒๕๕๙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สสวท.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</a:tr>
              <a:tr h="382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๘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ประกาศกรอบมาตรฐานการประเมิน  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๑๐ ตุลาคม ๒๕๕๙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สสวท.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95" marR="514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6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88953"/>
              </p:ext>
            </p:extLst>
          </p:nvPr>
        </p:nvGraphicFramePr>
        <p:xfrm>
          <a:off x="0" y="2"/>
          <a:ext cx="12192000" cy="682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4242"/>
                <a:gridCol w="6243771"/>
                <a:gridCol w="2316998"/>
                <a:gridCol w="1379977"/>
                <a:gridCol w="1397012"/>
              </a:tblGrid>
              <a:tr h="470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ที่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ขั้นตอนการดำเนินการ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ระยะเวลา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หน่วยงานที่รับผิดชอบ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indent="-12065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หมายเหตุ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</a:tr>
              <a:tr h="470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๙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ประชาสัมพันธ์ แถลงข่าวแนวทางการทดสอบประเมิน ให้ครู ผู้บริหาร และหน่วยงานต่าง ๆ ทราบ เหตุผลความจำเป็นและแนวทางการดำเนินการ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๓๑ </a:t>
                      </a: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ตุลาคม ๒๕๕๙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ศูนย์สารนิเทศ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สพฐ.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</a:tr>
              <a:tr h="94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๑๐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ประชุมสำนักงานศึกษาธิการจังหวัดทุกจังหวัด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และสำนักงานเขตพื้นที่การศึกษามัธยมศึกษา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ทั่วประเทศโดยดำเนินการประชุมระบบ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ทางไกลผ่านจอภาพ  </a:t>
                      </a:r>
                      <a:r>
                        <a:rPr lang="th-TH" sz="1600" b="0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600" b="0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video conference system)</a:t>
                      </a:r>
                      <a:endParaRPr lang="en-US" sz="1600" b="0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๓๑ </a:t>
                      </a: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ตุลาคม ๒๕๕๙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สพฐ. สสวท.</a:t>
                      </a:r>
                      <a:endParaRPr lang="en-US" sz="1600" b="1" dirty="0" smtClean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</a:tr>
              <a:tr h="470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๑๑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ครูพัฒนาตนเองด้วยวิธีการและแหล่งเรียนรู้ต่าง ๆ 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๑  พฤศจิกายน ๒๕๕๙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– </a:t>
                      </a: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มีนาคม ๒๕๖๐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สพค.สพฐ.</a:t>
                      </a:r>
                      <a:endParaRPr lang="en-US" sz="1600" b="1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</a:tr>
              <a:tr h="7051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๑๒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สถานศึกษาที่เป็นสนาม</a:t>
                      </a: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สอบสำรวจเพื่อพัฒนา</a:t>
                      </a: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ระบบ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คอมพิวเตอร์ และระบบห้องสอบให้สามารถ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รองรับการสอบให้มีคุณภาพ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พฤศจิกายน </a:t>
                      </a: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๒๕๕๙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– </a:t>
                      </a: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มีนาคม ๒๕๖๐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สพท. </a:t>
                      </a: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สถานศึกษา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</a:tr>
              <a:tr h="235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๑๓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พัฒนาข้อสอบ / วิเคราะห์ข้อสอบ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มีนาคม ๒๕๖๐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สสวท.</a:t>
                      </a:r>
                      <a:endParaRPr lang="en-US" sz="1600" b="1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</a:tr>
              <a:tr h="235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๑๔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ทดลองระบบการสอบ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มีนาคม ๒๕๖๐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สพฐ.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</a:tr>
              <a:tr h="470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๑๕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ดำเนินการจัดสอบ ภาคเช้า – บ่าย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๒๒ – ๒๓ </a:t>
                      </a: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เมษายน ๒๕๖๐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กสจ. /สพม.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ทุกจังหวัด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</a:tr>
              <a:tr h="470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๑๖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ครูที่เข้าสอบตรวจสอบคะแนนตนเองได้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จากระบบออนไลน์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๒๔ </a:t>
                      </a: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– </a:t>
                      </a: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๒๙ </a:t>
                      </a: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เมษายน ๒๕๖๐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ครูวิทย์-คณิต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</a:tr>
              <a:tr h="235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๑๗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ตรวจจำแนกข้อสอบตามกรอบ</a:t>
                      </a: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มาตรฐานความรู้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๒๔  - ๒๙</a:t>
                      </a:r>
                      <a:r>
                        <a:rPr lang="th-TH" sz="1600" b="1" baseline="0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เมษายน </a:t>
                      </a: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๒๕๖๐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สสวท.</a:t>
                      </a:r>
                      <a:endParaRPr lang="en-US" sz="1600" b="1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</a:tr>
              <a:tr h="470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๑๘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ประกาศผลสอบตามกรอบมาตรฐาน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การ</a:t>
                      </a: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ประเมิน ทางอินเตอร์เน็ต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๓๐ เมษายน </a:t>
                      </a: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๒๕๖๐  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สพฐ.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</a:tr>
              <a:tr h="94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๑๙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ดำเนินการพัฒนาครูวิทย์-คณิตที่ไม่ผ่าน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การพัฒนาตามกรอบ</a:t>
                      </a: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มาตรฐานความรู้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ด้วยวิธีการหรือแหล่งเรียนรู้ต่าง ๆ ตามลักษณะ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จุดแข็ง จุดด้อยของครูรายบุคคล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๑ – ๑๕ พฤษภาคม ๒๕๖๐</a:t>
                      </a: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(ก่อนเปิดภาเรียนที่ 1 / 2560)  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สพฐ. สสวท.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</a:tr>
              <a:tr h="470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bg1">
                              <a:alpha val="91000"/>
                            </a:schemeClr>
                          </a:solidFill>
                          <a:effectLst/>
                        </a:rPr>
                        <a:t>๒๐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bg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สรุปผลการดำเนินการทั้งระบบเพื่อขับเคลื่อน</a:t>
                      </a:r>
                      <a:endParaRPr lang="en-US" sz="1600" b="1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ยุทธศาสตร์การพัฒนาในระยะต่อไป</a:t>
                      </a:r>
                      <a:endParaRPr lang="en-US" sz="1600" b="1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มิถุนายน ๒๕๖๐</a:t>
                      </a:r>
                      <a:endParaRPr lang="en-US" sz="1600" b="1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สพฐ. สสวท. กสจ.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</a:endParaRPr>
                    </a:p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สพท.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n w="0">
                            <a:noFill/>
                          </a:ln>
                          <a:solidFill>
                            <a:schemeClr val="tx1">
                              <a:alpha val="91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ln w="0">
                          <a:noFill/>
                        </a:ln>
                        <a:solidFill>
                          <a:schemeClr val="tx1">
                            <a:alpha val="91000"/>
                          </a:schemeClr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2506" marR="3250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1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359696" y="1094880"/>
            <a:ext cx="7772400" cy="2190105"/>
          </a:xfrm>
        </p:spPr>
        <p:txBody>
          <a:bodyPr>
            <a:normAutofit/>
          </a:bodyPr>
          <a:lstStyle/>
          <a:p>
            <a:r>
              <a:rPr lang="th-TH" sz="3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กรอบการประเมินครูวิทยาศาสตร์และคณิตศาสตร์</a:t>
            </a:r>
            <a:br>
              <a:rPr lang="th-TH" sz="3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ช่วงชั้นที่ 3 (ม.1-3) </a:t>
            </a:r>
            <a:r>
              <a:rPr lang="th-TH" sz="4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40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และการพัฒนาตนเองด้วย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8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IPST</a:t>
            </a:r>
            <a:r>
              <a:rPr lang="en-US" sz="3800" b="1" dirty="0">
                <a:solidFill>
                  <a:srgbClr val="087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Learning</a:t>
            </a:r>
            <a:r>
              <a:rPr lang="en-US" sz="3800" b="1" dirty="0">
                <a:solidFill>
                  <a:srgbClr val="087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8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Space</a:t>
            </a:r>
            <a:endParaRPr lang="th-TH" sz="3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004120" y="4077074"/>
            <a:ext cx="777240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สถาบันส่งเสริมการสอนวิทยาศาสตร์และเทคโนโลยี (สสวท.)</a:t>
            </a:r>
          </a:p>
        </p:txBody>
      </p:sp>
      <p:sp>
        <p:nvSpPr>
          <p:cNvPr id="4" name="Rectangle 3"/>
          <p:cNvSpPr/>
          <p:nvPr/>
        </p:nvSpPr>
        <p:spPr>
          <a:xfrm>
            <a:off x="8256241" y="6311062"/>
            <a:ext cx="2347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31 ตุลาคม 2559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54888" y="6232228"/>
            <a:ext cx="2133600" cy="365125"/>
          </a:xfrm>
        </p:spPr>
        <p:txBody>
          <a:bodyPr/>
          <a:lstStyle/>
          <a:p>
            <a:fld id="{C745DFC5-4F58-41F0-B5FD-CFB1E7678397}" type="slidenum">
              <a:rPr lang="th-TH" sz="2800" b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13</a:t>
            </a:fld>
            <a:endParaRPr lang="th-TH" sz="2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65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01069" y="922736"/>
          <a:ext cx="8136904" cy="9323832"/>
        </p:xfrm>
        <a:graphic>
          <a:graphicData uri="http://schemas.openxmlformats.org/drawingml/2006/table">
            <a:tbl>
              <a:tblPr firstRow="1" firstCol="1" bandRow="1"/>
              <a:tblGrid>
                <a:gridCol w="18819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0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94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ครูวิทยาศาสตร์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ครูคณิตศาสตร์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เวลาที่ใช้ในการสอบ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3 </a:t>
                      </a:r>
                      <a:r>
                        <a:rPr lang="th-TH" sz="2800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ชั่วโมง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imes New Roman" panose="02020603050405020304" pitchFamily="18" charset="0"/>
                        <a:cs typeface="TH Sarabun New" panose="020B0500040200020003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จำนวนข้อสอบ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120 ข้อ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90 ข้อ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รูปแบบข้อสอบ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ข้อสอบเลือกตอบชนิด 4 ตัวเลือก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81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ขอบข่ายของเนื้อหา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ครอบคลุมสาระการเรียนรู้วิทยาศาสตร์ </a:t>
                      </a:r>
                      <a:r>
                        <a:rPr lang="th-TH" sz="2800" dirty="0" smtClean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ตาม</a:t>
                      </a: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หลักสูตรแกนกลางการศึกษาขั้นพื้นฐาน พุทธศักราช 2551 และเนื้อหาตามหนังสือเรียน </a:t>
                      </a:r>
                      <a:r>
                        <a:rPr lang="th-TH" sz="2800" spc="-20" dirty="0" err="1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สสวท</a:t>
                      </a:r>
                      <a:r>
                        <a:rPr lang="th-TH" sz="2800" spc="-2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. รายวิชาพื้นฐาน ชั้นมัธยมศึกษาปีที่ 1 </a:t>
                      </a:r>
                      <a:r>
                        <a:rPr lang="en-US" sz="2800" spc="-2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– </a:t>
                      </a:r>
                      <a:r>
                        <a:rPr lang="th-TH" sz="2800" spc="-2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 </a:t>
                      </a:r>
                      <a:endParaRPr lang="en-US" sz="20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ครอบคลุมสาระการเรียนรู้คณิตศาสตร์ </a:t>
                      </a:r>
                      <a:r>
                        <a:rPr lang="th-TH" sz="2800" dirty="0" smtClean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ตาม</a:t>
                      </a: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หลักสูตรแกนกลางการศึกษาขั้นพื้นฐาน พุทธศักราช 2551 และ</a:t>
                      </a:r>
                      <a:r>
                        <a:rPr lang="th-TH" sz="2800" dirty="0" smtClean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เนื้อหา  ตาม</a:t>
                      </a: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หนังสือเรียน สสวท. </a:t>
                      </a:r>
                      <a:r>
                        <a:rPr lang="th-TH" sz="2800" dirty="0" smtClean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         ทั้ง</a:t>
                      </a: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รายวิชาพื้นฐานและเพิ่มเติม </a:t>
                      </a:r>
                      <a:r>
                        <a:rPr lang="th-TH" sz="2800" dirty="0" smtClean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/>
                      </a:r>
                      <a:br>
                        <a:rPr lang="th-TH" sz="2800" dirty="0" smtClean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</a:br>
                      <a:r>
                        <a:rPr lang="th-TH" sz="2800" dirty="0" smtClean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ชั้น</a:t>
                      </a: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มัธยมศึกษาปีที่ 1 </a:t>
                      </a:r>
                      <a:r>
                        <a:rPr lang="en-US" sz="28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– </a:t>
                      </a:r>
                      <a:r>
                        <a:rPr lang="th-TH" sz="2800" dirty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3 </a:t>
                      </a:r>
                      <a:endParaRPr lang="en-US" sz="20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วิธีการสอบ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สอบผ่าน</a:t>
                      </a:r>
                      <a:r>
                        <a:rPr lang="th-TH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ระบบ </a:t>
                      </a:r>
                      <a:r>
                        <a:rPr lang="en-US" sz="2800" dirty="0" smtClean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TEPE</a:t>
                      </a:r>
                      <a:r>
                        <a:rPr lang="th-TH" sz="2800" dirty="0" smtClean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Online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75776" marR="7577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2207568" y="169476"/>
            <a:ext cx="61926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กรอบการประเมินครูวิทยาศาสตร์และคณิตศาสตร์ ช่วงชั้นที่ 3 (ม.1-3)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2880" y="6376244"/>
            <a:ext cx="2133600" cy="365125"/>
          </a:xfrm>
        </p:spPr>
        <p:txBody>
          <a:bodyPr/>
          <a:lstStyle/>
          <a:p>
            <a:fld id="{C745DFC5-4F58-41F0-B5FD-CFB1E7678397}" type="slidenum">
              <a:rPr lang="th-TH" sz="2800" b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14</a:t>
            </a:fld>
            <a:endParaRPr lang="th-TH" sz="2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98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2880" y="6376244"/>
            <a:ext cx="2133600" cy="365125"/>
          </a:xfrm>
        </p:spPr>
        <p:txBody>
          <a:bodyPr/>
          <a:lstStyle/>
          <a:p>
            <a:fld id="{C745DFC5-4F58-41F0-B5FD-CFB1E7678397}" type="slidenum">
              <a:rPr lang="th-TH" sz="2800" b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15</a:t>
            </a:fld>
            <a:endParaRPr lang="th-TH" sz="2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r="8428"/>
          <a:stretch/>
        </p:blipFill>
        <p:spPr>
          <a:xfrm>
            <a:off x="1847528" y="2174708"/>
            <a:ext cx="3488316" cy="3301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11961"/>
          <a:stretch/>
        </p:blipFill>
        <p:spPr>
          <a:xfrm>
            <a:off x="7335762" y="2853404"/>
            <a:ext cx="3082327" cy="2885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4666" r="10653"/>
          <a:stretch/>
        </p:blipFill>
        <p:spPr>
          <a:xfrm>
            <a:off x="5695202" y="2174707"/>
            <a:ext cx="3181722" cy="29014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31505" y="1052736"/>
            <a:ext cx="8928105" cy="5616624"/>
            <a:chOff x="107504" y="1250354"/>
            <a:chExt cx="8928105" cy="5058966"/>
          </a:xfrm>
        </p:grpSpPr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107504" y="1585786"/>
              <a:ext cx="8928105" cy="4723534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gray">
            <a:xfrm>
              <a:off x="395536" y="1250354"/>
              <a:ext cx="8424936" cy="582595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สี่เหลี่ยมผืนผ้า 4"/>
          <p:cNvSpPr/>
          <p:nvPr/>
        </p:nvSpPr>
        <p:spPr>
          <a:xfrm>
            <a:off x="1959612" y="1127067"/>
            <a:ext cx="83128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6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หนังสือเรียน สสวท. กลุ่มสาระการเรียนรู้วิทยาศาสตร์และคณิตศาสตร์ ช่วงชั้นที่ 3 </a:t>
            </a:r>
            <a:r>
              <a:rPr lang="th-TH" sz="25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(ม.1-3)</a:t>
            </a:r>
          </a:p>
        </p:txBody>
      </p:sp>
      <p:sp>
        <p:nvSpPr>
          <p:cNvPr id="11" name="สี่เหลี่ยมผืนผ้า 4"/>
          <p:cNvSpPr/>
          <p:nvPr/>
        </p:nvSpPr>
        <p:spPr>
          <a:xfrm>
            <a:off x="2602507" y="5740847"/>
            <a:ext cx="1909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วิทยาศาสตร์</a:t>
            </a:r>
          </a:p>
        </p:txBody>
      </p:sp>
      <p:sp>
        <p:nvSpPr>
          <p:cNvPr id="12" name="สี่เหลี่ยมผืนผ้า 4"/>
          <p:cNvSpPr/>
          <p:nvPr/>
        </p:nvSpPr>
        <p:spPr>
          <a:xfrm>
            <a:off x="7202221" y="5739137"/>
            <a:ext cx="1909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คณิตศาสตร์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37372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631505" y="1052736"/>
            <a:ext cx="8928105" cy="5616624"/>
            <a:chOff x="107504" y="1250354"/>
            <a:chExt cx="8928105" cy="5058966"/>
          </a:xfrm>
        </p:grpSpPr>
        <p:sp>
          <p:nvSpPr>
            <p:cNvPr id="29" name="AutoShape 18"/>
            <p:cNvSpPr>
              <a:spLocks noChangeArrowheads="1"/>
            </p:cNvSpPr>
            <p:nvPr/>
          </p:nvSpPr>
          <p:spPr bwMode="auto">
            <a:xfrm>
              <a:off x="107504" y="1585786"/>
              <a:ext cx="8928105" cy="4723534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1" name="AutoShape 19"/>
            <p:cNvSpPr>
              <a:spLocks noChangeArrowheads="1"/>
            </p:cNvSpPr>
            <p:nvPr/>
          </p:nvSpPr>
          <p:spPr bwMode="gray">
            <a:xfrm>
              <a:off x="395536" y="1250354"/>
              <a:ext cx="8424936" cy="582595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สี่เหลี่ยมผืนผ้า 4"/>
          <p:cNvSpPr/>
          <p:nvPr/>
        </p:nvSpPr>
        <p:spPr>
          <a:xfrm>
            <a:off x="1703514" y="1126477"/>
            <a:ext cx="8856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การรายงานผลการประเมินครูวิทยาศาสตร์และคณิตศาสตร์ ช่วงชั้นที่ 3</a:t>
            </a:r>
            <a:r>
              <a:rPr lang="th-TH" sz="24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(ม.1-3)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631505" y="2132856"/>
            <a:ext cx="8831845" cy="4115494"/>
            <a:chOff x="107504" y="2793492"/>
            <a:chExt cx="8831845" cy="4115494"/>
          </a:xfrm>
        </p:grpSpPr>
        <p:grpSp>
          <p:nvGrpSpPr>
            <p:cNvPr id="3" name="Group 2"/>
            <p:cNvGrpSpPr/>
            <p:nvPr/>
          </p:nvGrpSpPr>
          <p:grpSpPr>
            <a:xfrm>
              <a:off x="107504" y="3916031"/>
              <a:ext cx="1872208" cy="1685774"/>
              <a:chOff x="1035299" y="3542245"/>
              <a:chExt cx="2088232" cy="184632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115616" y="3542245"/>
                <a:ext cx="1944216" cy="1846325"/>
              </a:xfrm>
              <a:prstGeom prst="round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สี่เหลี่ยมผืนผ้า 4"/>
              <p:cNvSpPr/>
              <p:nvPr/>
            </p:nvSpPr>
            <p:spPr>
              <a:xfrm>
                <a:off x="1035299" y="3951077"/>
                <a:ext cx="2088232" cy="1179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2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รายงาน</a:t>
                </a:r>
              </a:p>
              <a:p>
                <a:pPr algn="ctr"/>
                <a:r>
                  <a:rPr lang="th-TH" sz="32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ผลการประเมิน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83768" y="2793492"/>
              <a:ext cx="3096344" cy="4050854"/>
              <a:chOff x="2662651" y="2205815"/>
              <a:chExt cx="3096344" cy="4050854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2816908" y="2205815"/>
                <a:ext cx="2798071" cy="4050854"/>
              </a:xfrm>
              <a:prstGeom prst="roundRect">
                <a:avLst/>
              </a:prstGeom>
              <a:solidFill>
                <a:srgbClr val="CCFFCC"/>
              </a:solidFill>
              <a:ln>
                <a:solidFill>
                  <a:srgbClr val="66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สี่เหลี่ยมผืนผ้า 4"/>
              <p:cNvSpPr/>
              <p:nvPr/>
            </p:nvSpPr>
            <p:spPr>
              <a:xfrm>
                <a:off x="2662651" y="2371892"/>
                <a:ext cx="3096344" cy="3877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200" b="1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           </a:t>
                </a:r>
                <a:endParaRPr lang="th-TH" sz="3200" b="1" u="sng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  <a:p>
                <a:pPr marL="355600" lvl="1" indent="-177800">
                  <a:buFontTx/>
                  <a:buChar char="-"/>
                </a:pPr>
                <a:r>
                  <a:rPr lang="th-TH" sz="3200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คะแนนที่สอบได้</a:t>
                </a:r>
              </a:p>
              <a:p>
                <a:pPr marL="355600" lvl="1" indent="-177800">
                  <a:buFontTx/>
                  <a:buChar char="-"/>
                </a:pPr>
                <a:r>
                  <a:rPr lang="th-TH" sz="3200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คะแนนที่สอบได้</a:t>
                </a:r>
                <a:r>
                  <a:rPr lang="en-US" sz="3200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/>
                </a:r>
                <a:br>
                  <a:rPr lang="en-US" sz="3200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</a:br>
                <a:r>
                  <a:rPr lang="th-TH" sz="3200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แยกตามสาระ</a:t>
                </a:r>
              </a:p>
              <a:p>
                <a:pPr marL="355600" lvl="1" indent="-177800">
                  <a:buFontTx/>
                  <a:buChar char="-"/>
                </a:pPr>
                <a:r>
                  <a:rPr lang="th-TH" sz="3200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ตำแหน่งเปอร์เซ็นไทล์</a:t>
                </a:r>
              </a:p>
              <a:p>
                <a:pPr marL="355600" lvl="1" indent="-177800">
                  <a:buFontTx/>
                  <a:buChar char="-"/>
                </a:pPr>
                <a:r>
                  <a:rPr lang="th-TH" sz="3200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คะแนนสูงสุด-ต่ำสุด</a:t>
                </a:r>
              </a:p>
              <a:p>
                <a:pPr marL="355600" lvl="1" indent="-177800">
                  <a:buFontTx/>
                  <a:buChar char="-"/>
                </a:pPr>
                <a:r>
                  <a:rPr lang="th-TH" sz="3200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คะแนนเฉลี่ยและส่วนเบี่ยงเบนมาตรฐาน</a:t>
                </a:r>
                <a:endParaRPr lang="th-TH" sz="2200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156176" y="2793492"/>
              <a:ext cx="2783173" cy="4115494"/>
              <a:chOff x="5668726" y="2383948"/>
              <a:chExt cx="2629504" cy="353859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5668726" y="2383948"/>
                <a:ext cx="2629504" cy="3483015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สี่เหลี่ยมผืนผ้า 4"/>
              <p:cNvSpPr/>
              <p:nvPr/>
            </p:nvSpPr>
            <p:spPr>
              <a:xfrm>
                <a:off x="5736758" y="2879261"/>
                <a:ext cx="2375561" cy="3043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thaiDist" defTabSz="354013"/>
                <a:r>
                  <a:rPr lang="th-TH" sz="3200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	ระบุระดับความรู้ความสามารถ</a:t>
                </a:r>
                <a:br>
                  <a:rPr lang="th-TH" sz="3200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</a:br>
                <a:r>
                  <a:rPr lang="th-TH" sz="3200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ด้านเนื้อหาของครู และเนื้อหาที่ครูควรได้รับการพัฒนาเพิ่มเติม ซึ่งแยกตามเนื้อหาสาระ </a:t>
                </a:r>
              </a:p>
            </p:txBody>
          </p:sp>
        </p:grpSp>
        <p:sp>
          <p:nvSpPr>
            <p:cNvPr id="23" name="AutoShape 17"/>
            <p:cNvSpPr>
              <a:spLocks noChangeArrowheads="1"/>
            </p:cNvSpPr>
            <p:nvPr/>
          </p:nvSpPr>
          <p:spPr bwMode="gray">
            <a:xfrm>
              <a:off x="5468886" y="4622902"/>
              <a:ext cx="687290" cy="402838"/>
            </a:xfrm>
            <a:prstGeom prst="rightArrow">
              <a:avLst>
                <a:gd name="adj1" fmla="val 35167"/>
                <a:gd name="adj2" fmla="val 81134"/>
              </a:avLst>
            </a:prstGeom>
            <a:gradFill rotWithShape="1">
              <a:gsLst>
                <a:gs pos="0">
                  <a:srgbClr val="FF0066">
                    <a:gamma/>
                    <a:shade val="89020"/>
                    <a:invGamma/>
                    <a:alpha val="0"/>
                  </a:srgbClr>
                </a:gs>
                <a:gs pos="100000">
                  <a:srgbClr val="FF0066"/>
                </a:gs>
              </a:gsLst>
              <a:lin ang="0" scaled="1"/>
            </a:gradFill>
            <a:ln w="0">
              <a:noFill/>
              <a:miter lim="800000"/>
              <a:headEnd/>
              <a:tailEnd/>
            </a:ln>
            <a:effectLst>
              <a:prstShdw prst="shdw17" dist="17961" dir="2700000">
                <a:srgbClr val="FF0066">
                  <a:gamma/>
                  <a:shade val="60000"/>
                  <a:invGamma/>
                </a:srgbClr>
              </a:prst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3" name="AutoShape 17"/>
            <p:cNvSpPr>
              <a:spLocks noChangeArrowheads="1"/>
            </p:cNvSpPr>
            <p:nvPr/>
          </p:nvSpPr>
          <p:spPr bwMode="gray">
            <a:xfrm>
              <a:off x="1930314" y="4550894"/>
              <a:ext cx="687290" cy="402838"/>
            </a:xfrm>
            <a:prstGeom prst="rightArrow">
              <a:avLst>
                <a:gd name="adj1" fmla="val 35167"/>
                <a:gd name="adj2" fmla="val 81134"/>
              </a:avLst>
            </a:prstGeom>
            <a:gradFill rotWithShape="1">
              <a:gsLst>
                <a:gs pos="0">
                  <a:srgbClr val="FF0066">
                    <a:gamma/>
                    <a:shade val="89020"/>
                    <a:invGamma/>
                    <a:alpha val="0"/>
                  </a:srgbClr>
                </a:gs>
                <a:gs pos="100000">
                  <a:srgbClr val="FF0066"/>
                </a:gs>
              </a:gsLst>
              <a:lin ang="0" scaled="1"/>
            </a:gradFill>
            <a:ln w="0">
              <a:noFill/>
              <a:miter lim="800000"/>
              <a:headEnd/>
              <a:tailEnd/>
            </a:ln>
            <a:effectLst>
              <a:prstShdw prst="shdw17" dist="17961" dir="2700000">
                <a:srgbClr val="FF0066">
                  <a:gamma/>
                  <a:shade val="60000"/>
                  <a:invGamma/>
                </a:srgbClr>
              </a:prst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4162026" y="1988840"/>
            <a:ext cx="2798071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รายบุคคล</a:t>
            </a:r>
            <a:endParaRPr lang="en-US" sz="3600" b="1" dirty="0">
              <a:solidFill>
                <a:prstClr val="white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80177" y="2003567"/>
            <a:ext cx="2798071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การแปลผล</a:t>
            </a:r>
            <a:endParaRPr lang="en-US" sz="3600" b="1" dirty="0">
              <a:solidFill>
                <a:prstClr val="white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54888" y="6304236"/>
            <a:ext cx="2133600" cy="365125"/>
          </a:xfrm>
        </p:spPr>
        <p:txBody>
          <a:bodyPr/>
          <a:lstStyle/>
          <a:p>
            <a:fld id="{C745DFC5-4F58-41F0-B5FD-CFB1E7678397}" type="slidenum">
              <a:rPr lang="th-TH" sz="2800" b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16</a:t>
            </a:fld>
            <a:endParaRPr lang="th-TH" sz="2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49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207568" y="116633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 </a:t>
            </a:r>
            <a:r>
              <a:rPr lang="en-US" sz="36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TEPE Online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" b="5234"/>
          <a:stretch/>
        </p:blipFill>
        <p:spPr bwMode="auto">
          <a:xfrm>
            <a:off x="2135560" y="1157268"/>
            <a:ext cx="8208912" cy="558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63752" y="851377"/>
            <a:ext cx="2592288" cy="138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5880" y="929979"/>
            <a:ext cx="4320480" cy="646331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11000"/>
                </a:schemeClr>
              </a:gs>
              <a:gs pos="35000">
                <a:schemeClr val="accent2">
                  <a:tint val="37000"/>
                  <a:satMod val="300000"/>
                  <a:alpha val="69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http://www.tepeonline.org</a:t>
            </a:r>
          </a:p>
        </p:txBody>
      </p:sp>
      <p:sp>
        <p:nvSpPr>
          <p:cNvPr id="8" name="Oval 7"/>
          <p:cNvSpPr/>
          <p:nvPr/>
        </p:nvSpPr>
        <p:spPr>
          <a:xfrm>
            <a:off x="2495600" y="1010548"/>
            <a:ext cx="1656184" cy="402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gray">
          <a:xfrm>
            <a:off x="4204183" y="1007428"/>
            <a:ext cx="687290" cy="402838"/>
          </a:xfrm>
          <a:prstGeom prst="rightArrow">
            <a:avLst>
              <a:gd name="adj1" fmla="val 35167"/>
              <a:gd name="adj2" fmla="val 81134"/>
            </a:avLst>
          </a:prstGeom>
          <a:gradFill rotWithShape="1">
            <a:gsLst>
              <a:gs pos="0">
                <a:srgbClr val="FF0066">
                  <a:gamma/>
                  <a:shade val="89020"/>
                  <a:invGamma/>
                  <a:alpha val="0"/>
                </a:srgbClr>
              </a:gs>
              <a:gs pos="100000">
                <a:srgbClr val="FF0066"/>
              </a:gs>
            </a:gsLst>
            <a:lin ang="0" scaled="1"/>
          </a:gradFill>
          <a:ln w="0">
            <a:noFill/>
            <a:miter lim="800000"/>
            <a:headEnd/>
            <a:tailEnd/>
          </a:ln>
          <a:effectLst>
            <a:prstShdw prst="shdw17" dist="17961" dir="2700000">
              <a:srgbClr val="FF0066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15880" y="2924944"/>
            <a:ext cx="3888432" cy="33123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616" y="1887107"/>
            <a:ext cx="1440160" cy="1670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1616" y="1622544"/>
            <a:ext cx="3832696" cy="1302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44" y="1654910"/>
            <a:ext cx="3328640" cy="4668522"/>
          </a:xfrm>
          <a:prstGeom prst="rect">
            <a:avLst/>
          </a:prstGeom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60404" y="6356351"/>
            <a:ext cx="2133600" cy="365125"/>
          </a:xfrm>
        </p:spPr>
        <p:txBody>
          <a:bodyPr/>
          <a:lstStyle/>
          <a:p>
            <a:fld id="{C745DFC5-4F58-41F0-B5FD-CFB1E7678397}" type="slidenum">
              <a:rPr lang="th-TH" sz="2800" b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17</a:t>
            </a:fld>
            <a:endParaRPr lang="th-TH" sz="2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44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4705"/>
            <a:ext cx="9144001" cy="2754217"/>
          </a:xfrm>
          <a:prstGeom prst="rect">
            <a:avLst/>
          </a:prstGeom>
        </p:spPr>
      </p:pic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2209800" y="1957859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พัฒนาตนเองด้วย</a:t>
            </a:r>
            <a:br>
              <a:rPr lang="th-TH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IPST</a:t>
            </a:r>
            <a:r>
              <a:rPr lang="en-US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dirty="0">
                <a:solidFill>
                  <a:srgbClr val="FF99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Learning</a:t>
            </a:r>
            <a:r>
              <a:rPr lang="en-US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Space</a:t>
            </a:r>
            <a:endParaRPr lang="th-TH" dirty="0">
              <a:solidFill>
                <a:prstClr val="black">
                  <a:lumMod val="65000"/>
                  <a:lumOff val="35000"/>
                </a:prst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ชื่อเรื่องรอง 2"/>
          <p:cNvSpPr txBox="1">
            <a:spLocks/>
          </p:cNvSpPr>
          <p:nvPr/>
        </p:nvSpPr>
        <p:spPr>
          <a:xfrm>
            <a:off x="2667000" y="4437534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http://learningspace.ipst.ac.th</a:t>
            </a:r>
            <a:endParaRPr lang="th-TH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54888" y="6356351"/>
            <a:ext cx="2133600" cy="365125"/>
          </a:xfrm>
        </p:spPr>
        <p:txBody>
          <a:bodyPr/>
          <a:lstStyle/>
          <a:p>
            <a:fld id="{C745DFC5-4F58-41F0-B5FD-CFB1E7678397}" type="slidenum">
              <a:rPr lang="th-TH" sz="2800" b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18</a:t>
            </a:fld>
            <a:endParaRPr lang="th-TH" sz="2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2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4704"/>
            <a:ext cx="9143997" cy="1652688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94262" y="3264726"/>
            <a:ext cx="8238308" cy="3548651"/>
          </a:xfrm>
        </p:spPr>
        <p:txBody>
          <a:bodyPr>
            <a:noAutofit/>
          </a:bodyPr>
          <a:lstStyle/>
          <a:p>
            <a:r>
              <a:rPr lang="th-TH" sz="2600" spc="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ให้บริการสื่อดิจิทัลประกอบการเรียนการสอนที่หลากหลาย ประกอบด้วย โครงงาน บทความ บทเรียน สื่อวีดิทัศน์ สื่ออินเทอร์แอคทีฟ เช่น หนังสือเรียน และคู่มือครู </a:t>
            </a:r>
            <a:br>
              <a:rPr lang="th-TH" sz="2600" spc="2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spc="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ฉบับอิเล็กทรอนิกส์ ทุกระดับชั้น</a:t>
            </a:r>
            <a:r>
              <a:rPr lang="en-US" sz="2600" spc="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600" spc="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 </a:t>
            </a:r>
            <a:r>
              <a:rPr lang="en-US" sz="2600" spc="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134 </a:t>
            </a:r>
            <a:r>
              <a:rPr lang="th-TH" sz="2600" spc="2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เล่ม เสริมความเข้าใจด้วยสื่อมัลติมีเดีย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สำหรับระดับชั้นมัธยมศึกษาปีที่ </a:t>
            </a:r>
            <a:r>
              <a:rPr lang="en-US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1-3 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หนังสือเรียนและคู่มือครูวิทยาศาสตร์ จำนวน 12</a:t>
            </a:r>
            <a:r>
              <a:rPr lang="en-US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หนังสือเรียนและคู่มือครูคณิตศาสตร์ จำนวน 24</a:t>
            </a:r>
            <a:r>
              <a:rPr lang="en-US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เล่ม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995631" y="2276873"/>
            <a:ext cx="6200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“คลังความรู้  ทางวิทยาศาสตร์  คณิตศาสตร์  และเทคโนโลยี”</a:t>
            </a:r>
          </a:p>
          <a:p>
            <a:pPr algn="ctr"/>
            <a:r>
              <a:rPr lang="en-US" sz="2800" b="1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www.scimath.org</a:t>
            </a:r>
            <a:endParaRPr lang="th-TH" sz="2800" b="1" dirty="0">
              <a:solidFill>
                <a:srgbClr val="0876C8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78" y="1086113"/>
            <a:ext cx="1614134" cy="899303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54888" y="6356351"/>
            <a:ext cx="2133600" cy="365125"/>
          </a:xfrm>
        </p:spPr>
        <p:txBody>
          <a:bodyPr/>
          <a:lstStyle/>
          <a:p>
            <a:fld id="{C745DFC5-4F58-41F0-B5FD-CFB1E7678397}" type="slidenum">
              <a:rPr lang="th-TH" sz="2800" b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19</a:t>
            </a:fld>
            <a:endParaRPr lang="th-TH" sz="2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5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8286" y="226587"/>
            <a:ext cx="274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CC3300"/>
                </a:solidFill>
                <a:latin typeface="Andalus" panose="02020603050405020304" pitchFamily="18" charset="-78"/>
              </a:rPr>
              <a:t>กระทรวงศึกษาธิการ</a:t>
            </a:r>
            <a:endParaRPr lang="en-US" sz="2800" b="1" dirty="0">
              <a:solidFill>
                <a:srgbClr val="CC33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9" y="226587"/>
            <a:ext cx="354636" cy="4674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65593" y="777652"/>
            <a:ext cx="11525082" cy="25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82334" y="132580"/>
            <a:ext cx="1470213" cy="338554"/>
          </a:xfrm>
          <a:prstGeom prst="rect">
            <a:avLst/>
          </a:prstGeom>
          <a:solidFill>
            <a:srgbClr val="EEF7E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148C8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b="1" dirty="0">
              <a:solidFill>
                <a:srgbClr val="9148C8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5125" y="364874"/>
            <a:ext cx="312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AD47">
                    <a:lumMod val="50000"/>
                  </a:srgbClr>
                </a:solidFill>
              </a:rPr>
              <a:t>https://www.tepeonline.org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4406" y="843253"/>
            <a:ext cx="924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Teachers  and  Educational  </a:t>
            </a:r>
            <a:r>
              <a:rPr lang="en-US" sz="1400" b="1" dirty="0" err="1">
                <a:solidFill>
                  <a:prstClr val="black"/>
                </a:solidFill>
              </a:rPr>
              <a:t>Personnels</a:t>
            </a:r>
            <a:r>
              <a:rPr lang="en-US" sz="1400" b="1" dirty="0">
                <a:solidFill>
                  <a:prstClr val="black"/>
                </a:solidFill>
              </a:rPr>
              <a:t>  Enhancement  Based  on  Mission  and  Functional  Areas  as  Majors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2135" y="1108414"/>
            <a:ext cx="99085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Ins="457200" rtlCol="0" anchor="b" anchorCtr="0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</a:rPr>
              <a:t>การพัฒนาข้าราชการครูและบุคลากรทางการศึกษา โดยยึดถือภารกิจและพื้นที่ปฏิบัติงานเป็นฐาน ด้วยระบบ </a:t>
            </a:r>
            <a:r>
              <a:rPr lang="en-US" sz="1600" b="1" dirty="0">
                <a:solidFill>
                  <a:srgbClr val="0000FF"/>
                </a:solidFill>
                <a:hlinkClick r:id="rId4" action="ppaction://hlinkpres?slideindex=1&amp;slidetitle="/>
              </a:rPr>
              <a:t>TEPE Online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97" y="373180"/>
            <a:ext cx="348128" cy="3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4" y="3457355"/>
            <a:ext cx="2378888" cy="2445344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9555045" y="105018"/>
            <a:ext cx="23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พัฒนาครู สู่อนาคตชาติ</a:t>
            </a:r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64005" y="183406"/>
            <a:ext cx="4355813" cy="461665"/>
          </a:xfrm>
          <a:prstGeom prst="rect">
            <a:avLst/>
          </a:prstGeom>
          <a:solidFill>
            <a:srgbClr val="FFB9B9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แนวทางการทดสอบครูวิทยาศาสตร์ คณิตศาสตร์</a:t>
            </a:r>
            <a:endParaRPr lang="en-US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33848" y="4320696"/>
            <a:ext cx="15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sz="24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93955"/>
              </p:ext>
            </p:extLst>
          </p:nvPr>
        </p:nvGraphicFramePr>
        <p:xfrm>
          <a:off x="3356809" y="2458737"/>
          <a:ext cx="7690331" cy="412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728"/>
                <a:gridCol w="1323474"/>
                <a:gridCol w="1101963"/>
                <a:gridCol w="1281722"/>
                <a:gridCol w="1281722"/>
                <a:gridCol w="1281722"/>
              </a:tblGrid>
              <a:tr h="1379337"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สำนักงานเขต</a:t>
                      </a:r>
                    </a:p>
                    <a:p>
                      <a:pPr algn="ctr"/>
                      <a:r>
                        <a:rPr lang="th-TH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พื้นที่การศึกษา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จำนวนโรงเรียน</a:t>
                      </a:r>
                    </a:p>
                    <a:p>
                      <a:pPr algn="ctr"/>
                      <a:r>
                        <a:rPr lang="th-TH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ที่เปิดสอน</a:t>
                      </a:r>
                    </a:p>
                    <a:p>
                      <a:pPr algn="ctr"/>
                      <a:r>
                        <a:rPr lang="th-TH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(ช่วงชั้นที่ 3)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ครูวิทย์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ครูคณิต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สอนทั้ง 2วิชา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รวม</a:t>
                      </a:r>
                    </a:p>
                    <a:p>
                      <a:pPr algn="ctr"/>
                      <a:r>
                        <a:rPr lang="th-TH" sz="2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(คน)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4254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สพป.</a:t>
                      </a:r>
                    </a:p>
                    <a:p>
                      <a:pPr algn="ctr"/>
                      <a:r>
                        <a:rPr lang="th-TH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ร.ร.ขยายโอกาส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7,061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4,707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4,788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456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9,039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4254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สพม.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2,351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4,762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5,411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10,119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924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</a:rPr>
                        <a:t>รวม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9,412</a:t>
                      </a:r>
                      <a:endParaRPr lang="en-US" sz="36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9,469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10,199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510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19,158</a:t>
                      </a:r>
                      <a:endParaRPr lang="en-US" sz="4000" b="1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3414898" y="1730449"/>
            <a:ext cx="763224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  <a:r>
              <a:rPr lang="th-TH" sz="2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ครูวิทยาศาสตร์ คณิตศาสตร์ ช่วงชั้นที่ 3  (ม.1 – ม.3) ทุกคน</a:t>
            </a:r>
            <a:endParaRPr lang="en-US" sz="2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35882" y="1672103"/>
            <a:ext cx="2292505" cy="72096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Left Arrow 4"/>
          <p:cNvSpPr/>
          <p:nvPr/>
        </p:nvSpPr>
        <p:spPr>
          <a:xfrm>
            <a:off x="11153275" y="1836702"/>
            <a:ext cx="706244" cy="1484014"/>
          </a:xfrm>
          <a:prstGeom prst="curvedLeftArrow">
            <a:avLst>
              <a:gd name="adj1" fmla="val 28726"/>
              <a:gd name="adj2" fmla="val 50000"/>
              <a:gd name="adj3" fmla="val 541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4704"/>
            <a:ext cx="9143997" cy="1652688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5057093" y="2276872"/>
            <a:ext cx="207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www.scimath.org</a:t>
            </a:r>
            <a:endParaRPr lang="th-TH" sz="2800" b="1" dirty="0">
              <a:solidFill>
                <a:srgbClr val="0876C8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78" y="1086113"/>
            <a:ext cx="1614134" cy="899303"/>
          </a:xfrm>
          <a:prstGeom prst="rect">
            <a:avLst/>
          </a:prstGeom>
        </p:spPr>
      </p:pic>
      <p:pic>
        <p:nvPicPr>
          <p:cNvPr id="7" name="ตัวแทนเนื้อหา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25" y="2906890"/>
            <a:ext cx="4225309" cy="3336740"/>
          </a:xfr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64" y="3607906"/>
            <a:ext cx="5703592" cy="2989446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54888" y="6356351"/>
            <a:ext cx="2133600" cy="365125"/>
          </a:xfrm>
        </p:spPr>
        <p:txBody>
          <a:bodyPr/>
          <a:lstStyle/>
          <a:p>
            <a:fld id="{C745DFC5-4F58-41F0-B5FD-CFB1E7678397}" type="slidenum">
              <a:rPr lang="th-TH" sz="2800" b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20</a:t>
            </a:fld>
            <a:endParaRPr lang="th-TH" sz="2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82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4704"/>
            <a:ext cx="9143997" cy="1652688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94262" y="3264726"/>
            <a:ext cx="8238308" cy="3548651"/>
          </a:xfrm>
        </p:spPr>
        <p:txBody>
          <a:bodyPr>
            <a:noAutofit/>
          </a:bodyPr>
          <a:lstStyle/>
          <a:p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ให้บริการหลักสูตรการจัดอบรมครูด้วยระบบทางไกล กลุ่มสาระการเรียนรู้วิทยาศาสตร์ คณิตศาสตร์ ระดับมัธยมศึกษาตอนต้น ช่วงชั้นที่ 1-3 โดยมีเนื้อหาสาระสอดคล้องกับหลักสูตรแกนกลางการศึกษาขั้นพื้นฐาน พุทธศักราช 2551 ประกอบด้วย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400" spc="-6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รายวิชาวิทยาศาสตร์ ระดับมัธยมศึกษาตอนต้น หลักสูตรปีที่ 1 </a:t>
            </a:r>
            <a:r>
              <a:rPr lang="en-US" sz="2400" spc="-6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- 3</a:t>
            </a:r>
            <a:r>
              <a:rPr lang="th-TH" sz="2400" spc="-6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จำนวน</a:t>
            </a:r>
            <a:r>
              <a:rPr lang="en-US" sz="2400" spc="-6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3 </a:t>
            </a:r>
            <a:r>
              <a:rPr lang="th-TH" sz="2400" spc="-6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วิชา </a:t>
            </a:r>
            <a:r>
              <a:rPr lang="en-US" sz="2400" spc="-6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44</a:t>
            </a:r>
            <a:r>
              <a:rPr lang="th-TH" sz="2400" spc="-6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บทเรียน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400" spc="-6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รายวิชาคณิตศาสตร์ ระดับมัธยมศึกษาตอนต้น หลักสูตรปีที่ 1</a:t>
            </a:r>
            <a:r>
              <a:rPr lang="en-US" sz="2400" spc="-6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- 3</a:t>
            </a:r>
            <a:r>
              <a:rPr lang="th-TH" sz="2400" spc="-6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จำนวน 3 วิชา </a:t>
            </a:r>
            <a:r>
              <a:rPr lang="en-US" sz="2400" spc="-6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59 </a:t>
            </a:r>
            <a:r>
              <a:rPr lang="th-TH" sz="2400" spc="-6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บทเรียน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539578" y="2276873"/>
            <a:ext cx="7112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“แหล่งเรียนรู้เพื่อพัฒนาศักยภาพครูทั้งด้านเนื้อหาและเทคนิคการสอน” </a:t>
            </a:r>
          </a:p>
          <a:p>
            <a:pPr algn="ctr"/>
            <a:r>
              <a:rPr lang="en-US" sz="2800" b="1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http://teacherpd.ipst.ac.th</a:t>
            </a:r>
            <a:endParaRPr lang="th-TH" sz="2800" b="1" dirty="0">
              <a:solidFill>
                <a:srgbClr val="0876C8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133060" y="1332058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ระบบอบรมครู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54888" y="6356351"/>
            <a:ext cx="2133600" cy="365125"/>
          </a:xfrm>
        </p:spPr>
        <p:txBody>
          <a:bodyPr/>
          <a:lstStyle/>
          <a:p>
            <a:fld id="{C745DFC5-4F58-41F0-B5FD-CFB1E7678397}" type="slidenum">
              <a:rPr lang="th-TH" sz="2800" b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21</a:t>
            </a:fld>
            <a:endParaRPr lang="th-TH" sz="2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96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4704"/>
            <a:ext cx="9143997" cy="1652688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4483219" y="2276872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http://teacherpd.ipst.ac.th</a:t>
            </a:r>
            <a:endParaRPr lang="th-TH" sz="2800" b="1" dirty="0">
              <a:solidFill>
                <a:srgbClr val="0876C8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133060" y="1332058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ระบบอบรมครู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9796" r="34260" b="23129"/>
          <a:stretch/>
        </p:blipFill>
        <p:spPr bwMode="auto">
          <a:xfrm>
            <a:off x="1975100" y="2802265"/>
            <a:ext cx="4970481" cy="300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25215" r="35139" b="15351"/>
          <a:stretch/>
        </p:blipFill>
        <p:spPr bwMode="auto">
          <a:xfrm>
            <a:off x="5231904" y="3501009"/>
            <a:ext cx="5147538" cy="284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54888" y="6356351"/>
            <a:ext cx="2133600" cy="365125"/>
          </a:xfrm>
        </p:spPr>
        <p:txBody>
          <a:bodyPr/>
          <a:lstStyle/>
          <a:p>
            <a:fld id="{C745DFC5-4F58-41F0-B5FD-CFB1E7678397}" type="slidenum">
              <a:rPr lang="th-TH" sz="2800" b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22</a:t>
            </a:fld>
            <a:endParaRPr lang="th-TH" sz="2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66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4704"/>
            <a:ext cx="9143997" cy="1652688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3867666" y="2276873"/>
            <a:ext cx="44566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“ฝึกทักษะ  วัดความรู้  ก้าวสู่ความเป็นเลิศ”</a:t>
            </a:r>
          </a:p>
          <a:p>
            <a:pPr algn="ctr"/>
            <a:r>
              <a:rPr lang="en-US" sz="2800" b="1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http://onlinetesting.ipst.ac.th</a:t>
            </a:r>
            <a:endParaRPr lang="th-TH" sz="2800" b="1" dirty="0">
              <a:solidFill>
                <a:srgbClr val="0876C8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94262" y="3264726"/>
            <a:ext cx="8238308" cy="3548651"/>
          </a:xfrm>
        </p:spPr>
        <p:txBody>
          <a:bodyPr>
            <a:no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ให้บริการข้อสอบวิชาวิทยาศาสตร์ และคณิตศาสตร์ ที่มีเนื้อหาสอดคล้องตามตัวชี้วัดในหลักสูตรแกนกลางการศึกษาขั้นพื้นฐาน พุทธศักราช 2551 และหนังสือเรียน สสวท. รายวิชาพื้นฐาน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เพิ่มเติม โดยระบบจะแสดงผลคะแนนสอบพร้อมเฉลยคำตอบให้ทราบทันทีหลังทำข้อสอบเสร็จ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เพื่อให้ครูฝึกฝนและวัดระดับความรู้ของตนเอง ซึ่งสามารถเลือกฝึกฝนได้จากระบบการสอบออนไลน์ 2 ระบบ ดังนี้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ระบบการสอบออนไลน์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ระบบออนไลน์ข้อสอบ </a:t>
            </a:r>
            <a:r>
              <a:rPr lang="en-US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PISA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298" y="1298756"/>
            <a:ext cx="1784202" cy="5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54888" y="6356351"/>
            <a:ext cx="2133600" cy="365125"/>
          </a:xfrm>
        </p:spPr>
        <p:txBody>
          <a:bodyPr/>
          <a:lstStyle/>
          <a:p>
            <a:fld id="{C745DFC5-4F58-41F0-B5FD-CFB1E7678397}" type="slidenum">
              <a:rPr lang="th-TH" sz="2800" b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23</a:t>
            </a:fld>
            <a:endParaRPr lang="th-TH" sz="2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4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4704"/>
            <a:ext cx="9143997" cy="1652688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4328528" y="2276872"/>
            <a:ext cx="353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http://onlinetesting.ipst.ac.th</a:t>
            </a:r>
            <a:endParaRPr lang="th-TH" sz="2800" b="1" dirty="0">
              <a:solidFill>
                <a:srgbClr val="0876C8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298" y="1298756"/>
            <a:ext cx="1784202" cy="5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nati\Dropbox\ภาพหน้าจอ\ภาพหน้าจอ 2016-10-27 09.02.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06" y="2807656"/>
            <a:ext cx="4295093" cy="356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cnati\Dropbox\ภาพหน้าจอ\ภาพหน้าจอ 2016-10-27 09.53.3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3259792"/>
            <a:ext cx="4623584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6990" y="6317851"/>
            <a:ext cx="2133600" cy="365125"/>
          </a:xfrm>
        </p:spPr>
        <p:txBody>
          <a:bodyPr/>
          <a:lstStyle/>
          <a:p>
            <a:fld id="{C745DFC5-4F58-41F0-B5FD-CFB1E7678397}" type="slidenum">
              <a:rPr lang="th-TH" sz="2800" b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24</a:t>
            </a:fld>
            <a:endParaRPr lang="th-TH" sz="2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9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4704"/>
            <a:ext cx="9143997" cy="1652688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4287651" y="2276872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876C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http://onlinetesting.ipst.ac.th</a:t>
            </a:r>
            <a:endParaRPr lang="th-TH" sz="2800" b="1" dirty="0">
              <a:solidFill>
                <a:srgbClr val="0876C8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กล่องข้อความ 5"/>
          <p:cNvSpPr txBox="1"/>
          <p:nvPr/>
        </p:nvSpPr>
        <p:spPr>
          <a:xfrm>
            <a:off x="6168861" y="1188042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ระบบออนไลน์</a:t>
            </a:r>
            <a:endParaRPr 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กล่องข้อความ 5"/>
          <p:cNvSpPr txBox="1"/>
          <p:nvPr/>
        </p:nvSpPr>
        <p:spPr>
          <a:xfrm>
            <a:off x="6168861" y="1548082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ข้อสอบ </a:t>
            </a:r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PISA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1" y="2840730"/>
            <a:ext cx="4552403" cy="3511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756" y="3645024"/>
            <a:ext cx="4963489" cy="2943558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28248" y="6356351"/>
            <a:ext cx="2133600" cy="365125"/>
          </a:xfrm>
        </p:spPr>
        <p:txBody>
          <a:bodyPr/>
          <a:lstStyle/>
          <a:p>
            <a:fld id="{C745DFC5-4F58-41F0-B5FD-CFB1E7678397}" type="slidenum">
              <a:rPr lang="th-TH" sz="2800" b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25</a:t>
            </a:fld>
            <a:endParaRPr lang="th-TH" sz="28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95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8286" y="226587"/>
            <a:ext cx="274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3300"/>
                </a:solidFill>
                <a:latin typeface="Andalus" panose="02020603050405020304" pitchFamily="18" charset="-78"/>
              </a:rPr>
              <a:t>กระทรวงศึกษาธิการ</a:t>
            </a:r>
            <a:endParaRPr lang="en-US" sz="2800" b="1" dirty="0">
              <a:solidFill>
                <a:srgbClr val="FF33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9" y="226587"/>
            <a:ext cx="354636" cy="4674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65593" y="777652"/>
            <a:ext cx="11525082" cy="25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82334" y="132580"/>
            <a:ext cx="1470213" cy="338554"/>
          </a:xfrm>
          <a:prstGeom prst="rect">
            <a:avLst/>
          </a:prstGeom>
          <a:solidFill>
            <a:srgbClr val="EEF7E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148C8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b="1" dirty="0">
              <a:solidFill>
                <a:srgbClr val="9148C8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5125" y="364874"/>
            <a:ext cx="312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AD47">
                    <a:lumMod val="50000"/>
                  </a:srgbClr>
                </a:solidFill>
              </a:rPr>
              <a:t>https://www.tepeonline.org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4406" y="843253"/>
            <a:ext cx="924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Teachers  and  Educational  </a:t>
            </a:r>
            <a:r>
              <a:rPr lang="en-US" sz="1400" b="1" dirty="0" err="1">
                <a:solidFill>
                  <a:prstClr val="black"/>
                </a:solidFill>
              </a:rPr>
              <a:t>Personnels</a:t>
            </a:r>
            <a:r>
              <a:rPr lang="en-US" sz="1400" b="1" dirty="0">
                <a:solidFill>
                  <a:prstClr val="black"/>
                </a:solidFill>
              </a:rPr>
              <a:t>  Enhancement  Based  on  Mission  and  Functional  Areas  as  Majors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2135" y="1108414"/>
            <a:ext cx="99085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Ins="457200" rtlCol="0" anchor="b" anchorCtr="0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</a:rPr>
              <a:t>การพัฒนาข้าราชการครูและบุคลากรทางการศึกษา โดยยึดถือภารกิจและพื้นที่ปฏิบัติงานเป็นฐาน ด้วยระบบ </a:t>
            </a:r>
            <a:r>
              <a:rPr lang="en-US" sz="1600" b="1" dirty="0">
                <a:solidFill>
                  <a:srgbClr val="0000FF"/>
                </a:solidFill>
                <a:hlinkClick r:id="rId4" action="ppaction://hlinkpres?slideindex=1&amp;slidetitle="/>
              </a:rPr>
              <a:t>TEPE Online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97" y="373180"/>
            <a:ext cx="348128" cy="3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6" y="2793298"/>
            <a:ext cx="2378888" cy="2445344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9555045" y="105018"/>
            <a:ext cx="23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พัฒนาครู สู่อนาคตชาติ</a:t>
            </a:r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64005" y="183406"/>
            <a:ext cx="4355813" cy="461665"/>
          </a:xfrm>
          <a:prstGeom prst="rect">
            <a:avLst/>
          </a:prstGeom>
          <a:solidFill>
            <a:srgbClr val="FFB9B9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แนวทางการทดสอบครูวิทยาศาสตร์ คณิตศาสตร์</a:t>
            </a:r>
            <a:endParaRPr lang="en-US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97794" y="4214832"/>
            <a:ext cx="15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sz="24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564005" y="1647683"/>
            <a:ext cx="805105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วิธีการสอบ </a:t>
            </a:r>
            <a:r>
              <a:rPr lang="th-TH" sz="2800" b="1" dirty="0" smtClean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และ </a:t>
            </a:r>
            <a:r>
              <a:rPr lang="th-TH" sz="28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จำนวนสถานศึกษาที่ใช้เป็นสนามสอบทั่วประเทศ</a:t>
            </a:r>
            <a:endParaRPr lang="en-US" sz="2800" b="1" dirty="0">
              <a:solidFill>
                <a:srgbClr val="FF0000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62914" y="2310063"/>
            <a:ext cx="7952143" cy="42096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900430" algn="thaiDist"/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th-TH" sz="28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วิธีการสอบ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</a:t>
            </a:r>
            <a:r>
              <a:rPr lang="th-TH" sz="28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ดำเนินการสอบแบบออนไลน์ ด้วยระบบ 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TEPE Online</a:t>
            </a:r>
            <a:endParaRPr lang="th-TH" sz="2800" b="1" u="sng" dirty="0" smtClean="0">
              <a:solidFill>
                <a:srgbClr val="FF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-900430" algn="thaiDist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</a:t>
            </a:r>
            <a:r>
              <a:rPr lang="th-TH" sz="2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หน่วย</a:t>
            </a:r>
            <a:r>
              <a:rPr lang="th-TH" sz="2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ดำเนินการจัดสอบ หรือสนามสอบ</a:t>
            </a:r>
            <a:r>
              <a:rPr lang="en-US" sz="2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endParaRPr lang="th-TH" sz="2400" b="1" u="sng" dirty="0" smtClean="0">
              <a:solidFill>
                <a:srgbClr val="FF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-900430" algn="thaiDist"/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โรงเรียนที่มีค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วามพร้อม 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ครอบคลุม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77 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จังหวัด 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ทั่วประเทศ 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จำนวน 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207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โรงเรียน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endParaRPr lang="th-TH" sz="2400" b="1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-900430" algn="thaiDist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รับผู้เข้าสอบได้ทั้งประเทศได้ครั้งละ  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21,275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คน  ดังนี้ 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00430" marR="0" indent="-900430" algn="thaiDist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- ภาคกลาง  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     18 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จังหวัด   44 โรงเรียน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รับ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ผู้เข้าสอบได้ 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4,800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คน</a:t>
            </a: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00430" marR="0" indent="-900430" algn="thaiDist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- ภาคตะวันออก                8 จังหวัด   ๑๗ โรงเรียน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รับ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ผู้เข้าสอบได้ 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1,875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คน</a:t>
            </a: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00430" marR="0" indent="-900430" algn="thaiDist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- ภาคเหนือ                   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17 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จังหวัด   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47 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โรงเรียน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รับ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ผู้เข้าสอบได้ 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4,675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คน</a:t>
            </a: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00430" marR="0" indent="-900430" algn="thaiDist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- ภาคตะวันออกเฉียงเหนือ  20 จังหวัด   66 โรงเรียน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รับ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ผู้เข้าสอบได้ 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6,750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คน</a:t>
            </a: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00430" marR="0" indent="-900430" algn="thaiDist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- ภาคใต้                        14 จังหวัด   33 โรงเรียน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รับ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ผู้เข้าสอบได้ 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3,175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144347" y="1596210"/>
            <a:ext cx="2292505" cy="72096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Left Arrow 17"/>
          <p:cNvSpPr/>
          <p:nvPr/>
        </p:nvSpPr>
        <p:spPr>
          <a:xfrm>
            <a:off x="10647947" y="1836702"/>
            <a:ext cx="1211572" cy="1471982"/>
          </a:xfrm>
          <a:prstGeom prst="curvedLeftArrow">
            <a:avLst>
              <a:gd name="adj1" fmla="val 28726"/>
              <a:gd name="adj2" fmla="val 50000"/>
              <a:gd name="adj3" fmla="val 54154"/>
            </a:avLst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12-Point Star 4"/>
          <p:cNvSpPr/>
          <p:nvPr/>
        </p:nvSpPr>
        <p:spPr>
          <a:xfrm>
            <a:off x="3789947" y="2643889"/>
            <a:ext cx="300790" cy="298818"/>
          </a:xfrm>
          <a:prstGeom prst="star12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2-Point Star 18"/>
          <p:cNvSpPr/>
          <p:nvPr/>
        </p:nvSpPr>
        <p:spPr>
          <a:xfrm>
            <a:off x="3789947" y="3081867"/>
            <a:ext cx="300790" cy="298818"/>
          </a:xfrm>
          <a:prstGeom prst="star12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8286" y="226587"/>
            <a:ext cx="274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3300"/>
                </a:solidFill>
                <a:latin typeface="Andalus" panose="02020603050405020304" pitchFamily="18" charset="-78"/>
              </a:rPr>
              <a:t>กระทรวงศึกษาธิการ</a:t>
            </a:r>
            <a:endParaRPr lang="en-US" sz="2800" b="1" dirty="0">
              <a:solidFill>
                <a:srgbClr val="FF33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9" y="226587"/>
            <a:ext cx="354636" cy="4674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65593" y="777652"/>
            <a:ext cx="11525082" cy="25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82334" y="132580"/>
            <a:ext cx="1470213" cy="338554"/>
          </a:xfrm>
          <a:prstGeom prst="rect">
            <a:avLst/>
          </a:prstGeom>
          <a:solidFill>
            <a:srgbClr val="EEF7E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148C8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b="1" dirty="0">
              <a:solidFill>
                <a:srgbClr val="9148C8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5125" y="364874"/>
            <a:ext cx="312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AD47">
                    <a:lumMod val="50000"/>
                  </a:srgbClr>
                </a:solidFill>
              </a:rPr>
              <a:t>https://www.tepeonline.org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4406" y="843253"/>
            <a:ext cx="924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Teachers  and  Educational  </a:t>
            </a:r>
            <a:r>
              <a:rPr lang="en-US" sz="1400" b="1" dirty="0" err="1">
                <a:solidFill>
                  <a:prstClr val="black"/>
                </a:solidFill>
              </a:rPr>
              <a:t>Personnels</a:t>
            </a:r>
            <a:r>
              <a:rPr lang="en-US" sz="1400" b="1" dirty="0">
                <a:solidFill>
                  <a:prstClr val="black"/>
                </a:solidFill>
              </a:rPr>
              <a:t>  Enhancement  Based  on  Mission  and  Functional  Areas  as  Majors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2135" y="1108414"/>
            <a:ext cx="99085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Ins="457200" rtlCol="0" anchor="b" anchorCtr="0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</a:rPr>
              <a:t>การพัฒนาข้าราชการครูและบุคลากรทางการศึกษา โดยยึดถือภารกิจและพื้นที่ปฏิบัติงานเป็นฐาน ด้วยระบบ </a:t>
            </a:r>
            <a:r>
              <a:rPr lang="en-US" sz="1600" b="1" dirty="0">
                <a:solidFill>
                  <a:srgbClr val="0000FF"/>
                </a:solidFill>
                <a:hlinkClick r:id="rId4" action="ppaction://hlinkpres?slideindex=1&amp;slidetitle="/>
              </a:rPr>
              <a:t>TEPE Online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97" y="373180"/>
            <a:ext cx="348128" cy="3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4" y="3457355"/>
            <a:ext cx="2378888" cy="2445344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9555045" y="105018"/>
            <a:ext cx="23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พัฒนาครู สู่อนาคตชาติ</a:t>
            </a:r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64005" y="183406"/>
            <a:ext cx="4355813" cy="461665"/>
          </a:xfrm>
          <a:prstGeom prst="rect">
            <a:avLst/>
          </a:prstGeom>
          <a:solidFill>
            <a:srgbClr val="FFB9B9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แนวทางการทดสอบครูวิทยาศาสตร์ คณิตศาสตร์</a:t>
            </a:r>
            <a:endParaRPr lang="en-US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62542" y="4133218"/>
            <a:ext cx="15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sz="24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06407" y="1721569"/>
            <a:ext cx="7165507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00FF"/>
                </a:solidFill>
              </a:rPr>
              <a:t>ระบบการ</a:t>
            </a:r>
            <a:r>
              <a:rPr lang="th-TH" sz="2800" b="1" dirty="0" smtClean="0">
                <a:solidFill>
                  <a:srgbClr val="0000FF"/>
                </a:solidFill>
              </a:rPr>
              <a:t>ทดสอบเพื่อให้ระบบมีเสถียรภาพไม่ติดขัด </a:t>
            </a:r>
            <a:endParaRPr lang="en-US" sz="2800" b="1" dirty="0">
              <a:solidFill>
                <a:srgbClr val="0000FF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52274" y="2410785"/>
            <a:ext cx="8867273" cy="344486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09946" y="2781579"/>
            <a:ext cx="84196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effectLst/>
                <a:ea typeface="Times New Roman" panose="02020603050405020304" pitchFamily="18" charset="0"/>
                <a:cs typeface="+mj-cs"/>
              </a:rPr>
              <a:t>1.   </a:t>
            </a:r>
            <a:r>
              <a:rPr lang="th-TH" sz="2800" b="1" dirty="0" smtClean="0"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เครื่องคอมพิวเตอร์ผู้เข้าสอบที่มีระบบปฏิบัติการ </a:t>
            </a:r>
            <a:r>
              <a:rPr lang="en-US" sz="2800" b="1" dirty="0" smtClean="0"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  </a:t>
            </a:r>
          </a:p>
          <a:p>
            <a:r>
              <a:rPr lang="en-US" sz="2800" b="1" dirty="0">
                <a:ea typeface="Times New Roman" panose="02020603050405020304" pitchFamily="18" charset="0"/>
                <a:cs typeface="TH SarabunIT๙" panose="020B0500040200020003" pitchFamily="34" charset="-34"/>
              </a:rPr>
              <a:t> </a:t>
            </a:r>
            <a:r>
              <a:rPr lang="en-US" sz="2800" b="1" dirty="0" smtClean="0">
                <a:ea typeface="Times New Roman" panose="02020603050405020304" pitchFamily="18" charset="0"/>
                <a:cs typeface="TH SarabunIT๙" panose="020B0500040200020003" pitchFamily="34" charset="-34"/>
              </a:rPr>
              <a:t>  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window 7 </a:t>
            </a:r>
            <a:r>
              <a:rPr lang="th-TH" sz="2800" b="1" dirty="0" smtClean="0"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ขึ้นไป และมีหน่วยความจำ</a:t>
            </a:r>
            <a:r>
              <a:rPr lang="en-US" sz="2800" b="1" dirty="0" smtClean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 Ram </a:t>
            </a:r>
            <a:r>
              <a:rPr lang="th-TH" sz="2800" b="1" dirty="0" smtClean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ไม่น้อยกว่า 1 </a:t>
            </a:r>
            <a:r>
              <a:rPr lang="en-US" sz="2800" b="1" dirty="0" smtClean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GB</a:t>
            </a:r>
            <a:endParaRPr lang="th-TH" sz="2800" b="1" dirty="0" smtClean="0">
              <a:effectLst/>
              <a:latin typeface="TH SarabunIT๙" panose="020B0500040200020003" pitchFamily="34" charset="-34"/>
              <a:ea typeface="Times New Roman" panose="02020603050405020304" pitchFamily="18" charset="0"/>
            </a:endParaRPr>
          </a:p>
          <a:p>
            <a:r>
              <a:rPr lang="en-US" sz="2800" b="1" dirty="0" smtClean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 </a:t>
            </a:r>
            <a:endParaRPr lang="th-TH" sz="2800" b="1" dirty="0" smtClean="0">
              <a:effectLst/>
              <a:latin typeface="TH SarabunIT๙" panose="020B0500040200020003" pitchFamily="34" charset="-34"/>
              <a:ea typeface="Times New Roman" panose="02020603050405020304" pitchFamily="18" charset="0"/>
            </a:endParaRPr>
          </a:p>
          <a:p>
            <a:r>
              <a:rPr lang="th-TH" sz="2800" b="1" dirty="0" smtClean="0">
                <a:latin typeface="TH SarabunIT๙" panose="020B0500040200020003" pitchFamily="34" charset="-34"/>
              </a:rPr>
              <a:t>2. ใช้โรงเรียนที่มีความพร้อม </a:t>
            </a:r>
            <a:r>
              <a:rPr lang="en-US" sz="2800" b="1" dirty="0" smtClean="0">
                <a:latin typeface="TH SarabunIT๙" panose="020B0500040200020003" pitchFamily="34" charset="-34"/>
              </a:rPr>
              <a:t> </a:t>
            </a:r>
            <a:r>
              <a:rPr lang="th-TH" sz="2800" b="1" dirty="0" smtClean="0">
                <a:latin typeface="TH SarabunIT๙" panose="020B0500040200020003" pitchFamily="34" charset="-34"/>
              </a:rPr>
              <a:t>เป็นสนามสอบ</a:t>
            </a:r>
          </a:p>
          <a:p>
            <a:r>
              <a:rPr lang="th-TH" sz="2800" b="1" dirty="0">
                <a:latin typeface="TH SarabunIT๙" panose="020B0500040200020003" pitchFamily="34" charset="-34"/>
              </a:rPr>
              <a:t> </a:t>
            </a:r>
            <a:r>
              <a:rPr lang="th-TH" sz="2800" b="1" dirty="0" smtClean="0">
                <a:latin typeface="TH SarabunIT๙" panose="020B0500040200020003" pitchFamily="34" charset="-34"/>
              </a:rPr>
              <a:t>   </a:t>
            </a:r>
            <a:r>
              <a:rPr lang="th-TH" sz="2800" b="1" dirty="0" smtClean="0"/>
              <a:t>และขอเพิ่มสัญาณ </a:t>
            </a:r>
            <a:r>
              <a:rPr lang="en-US" sz="2800" b="1" dirty="0" smtClean="0"/>
              <a:t>internet</a:t>
            </a:r>
            <a:r>
              <a:rPr lang="th-TH" sz="2800" b="1" dirty="0" smtClean="0"/>
              <a:t> จากผู้ให้บริการ ในวันเวลาการสอบ </a:t>
            </a:r>
            <a:r>
              <a:rPr lang="en-US" sz="2800" b="1" dirty="0" smtClean="0"/>
              <a:t>   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th-TH" sz="2800" b="1" dirty="0" smtClean="0"/>
              <a:t> </a:t>
            </a:r>
            <a:r>
              <a:rPr lang="en-US" sz="2800" b="1" dirty="0" smtClean="0"/>
              <a:t> </a:t>
            </a:r>
            <a:r>
              <a:rPr lang="en-US" sz="2800" dirty="0"/>
              <a:t>web </a:t>
            </a:r>
            <a:r>
              <a:rPr lang="en-US" sz="2800" dirty="0" err="1"/>
              <a:t>brower</a:t>
            </a:r>
            <a:r>
              <a:rPr lang="en-US" sz="2800" dirty="0"/>
              <a:t> </a:t>
            </a:r>
            <a:r>
              <a:rPr lang="en-US" sz="2800" b="1" dirty="0" smtClean="0"/>
              <a:t> </a:t>
            </a:r>
            <a:r>
              <a:rPr lang="en-US" sz="2400" b="1" dirty="0" smtClean="0"/>
              <a:t>Download/Upload   </a:t>
            </a:r>
            <a:r>
              <a:rPr lang="th-TH" sz="2800" b="1" dirty="0" smtClean="0"/>
              <a:t>ไม่ต่ำกว่า 100 </a:t>
            </a:r>
            <a:r>
              <a:rPr lang="en-US" sz="2000" b="1" dirty="0"/>
              <a:t>Mbps</a:t>
            </a:r>
            <a:r>
              <a:rPr lang="en-US" sz="2800" b="1" dirty="0"/>
              <a:t> </a:t>
            </a:r>
            <a:r>
              <a:rPr lang="th-TH" sz="2800" b="1" dirty="0" smtClean="0"/>
              <a:t>/100</a:t>
            </a:r>
            <a:r>
              <a:rPr lang="en-US" sz="2800" b="1" dirty="0" smtClean="0"/>
              <a:t> </a:t>
            </a:r>
            <a:r>
              <a:rPr lang="en-US" b="1" dirty="0" smtClean="0"/>
              <a:t>Mbps</a:t>
            </a:r>
            <a:endParaRPr lang="th-TH" sz="2800" b="1" dirty="0" smtClean="0"/>
          </a:p>
        </p:txBody>
      </p:sp>
      <p:sp>
        <p:nvSpPr>
          <p:cNvPr id="2" name="Striped Right Arrow 1"/>
          <p:cNvSpPr/>
          <p:nvPr/>
        </p:nvSpPr>
        <p:spPr>
          <a:xfrm>
            <a:off x="1794598" y="1556647"/>
            <a:ext cx="1719597" cy="1124297"/>
          </a:xfrm>
          <a:prstGeom prst="stripedRightArrow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8286" y="226587"/>
            <a:ext cx="274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3300"/>
                </a:solidFill>
                <a:latin typeface="Andalus" panose="02020603050405020304" pitchFamily="18" charset="-78"/>
              </a:rPr>
              <a:t>กระทรวงศึกษาธิการ</a:t>
            </a:r>
            <a:endParaRPr lang="en-US" sz="2800" b="1" dirty="0">
              <a:solidFill>
                <a:srgbClr val="FF33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9" y="226587"/>
            <a:ext cx="354636" cy="4674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65593" y="777652"/>
            <a:ext cx="11525082" cy="25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82334" y="132580"/>
            <a:ext cx="1470213" cy="338554"/>
          </a:xfrm>
          <a:prstGeom prst="rect">
            <a:avLst/>
          </a:prstGeom>
          <a:solidFill>
            <a:srgbClr val="EEF7E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148C8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b="1" dirty="0">
              <a:solidFill>
                <a:srgbClr val="9148C8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5125" y="364874"/>
            <a:ext cx="312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AD47">
                    <a:lumMod val="50000"/>
                  </a:srgbClr>
                </a:solidFill>
              </a:rPr>
              <a:t>https://www.tepeonline.org</a:t>
            </a:r>
          </a:p>
        </p:txBody>
      </p:sp>
      <p:pic>
        <p:nvPicPr>
          <p:cNvPr id="1026" name="Picture 2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97" y="373180"/>
            <a:ext cx="348128" cy="3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" y="3409228"/>
            <a:ext cx="2378888" cy="2445344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9555045" y="105018"/>
            <a:ext cx="23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พัฒนาครู สู่อนาคตชาติ</a:t>
            </a:r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64005" y="183406"/>
            <a:ext cx="4355813" cy="461665"/>
          </a:xfrm>
          <a:prstGeom prst="rect">
            <a:avLst/>
          </a:prstGeom>
          <a:solidFill>
            <a:srgbClr val="FFB9B9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แนวทางการทดสอบครูวิทยาศาสตร์ คณิตศาสตร์</a:t>
            </a:r>
            <a:endParaRPr lang="en-US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18286" y="4915270"/>
            <a:ext cx="15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sz="24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47738" y="1708816"/>
            <a:ext cx="8674768" cy="49927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800" b="1" dirty="0" smtClean="0">
                <a:solidFill>
                  <a:srgbClr val="0000FF"/>
                </a:solidFill>
              </a:rPr>
              <a:t>1. การพิสูจน์ยืนยันตัวตน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               1) แสดง</a:t>
            </a:r>
            <a:r>
              <a:rPr lang="th-TH" sz="2800" b="1" dirty="0">
                <a:solidFill>
                  <a:schemeClr val="tx1"/>
                </a:solidFill>
              </a:rPr>
              <a:t>ตนโดย</a:t>
            </a:r>
            <a:r>
              <a:rPr lang="th-TH" sz="2800" b="1" dirty="0">
                <a:solidFill>
                  <a:srgbClr val="FF0000"/>
                </a:solidFill>
              </a:rPr>
              <a:t>รหัสประประจำตัวประชาชน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                   ตามฐานข้อมูลที่ สพฐ. สำรวจ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	     </a:t>
            </a:r>
            <a:r>
              <a:rPr lang="th-TH" sz="2800" b="1" dirty="0" smtClean="0">
                <a:solidFill>
                  <a:schemeClr val="tx1"/>
                </a:solidFill>
              </a:rPr>
              <a:t>2) </a:t>
            </a:r>
            <a:r>
              <a:rPr lang="th-TH" sz="2800" b="1" dirty="0">
                <a:solidFill>
                  <a:schemeClr val="tx1"/>
                </a:solidFill>
              </a:rPr>
              <a:t>ใช้</a:t>
            </a:r>
            <a:r>
              <a:rPr lang="th-TH" sz="2800" b="1" dirty="0">
                <a:solidFill>
                  <a:srgbClr val="FF0000"/>
                </a:solidFill>
              </a:rPr>
              <a:t>รหัสเข้าสอบ </a:t>
            </a:r>
            <a:r>
              <a:rPr lang="th-TH" sz="2800" b="1" dirty="0">
                <a:solidFill>
                  <a:schemeClr val="tx1"/>
                </a:solidFill>
              </a:rPr>
              <a:t>13 หลัก</a:t>
            </a:r>
          </a:p>
          <a:p>
            <a:r>
              <a:rPr lang="th-TH" sz="2800" b="1" dirty="0" smtClean="0">
                <a:solidFill>
                  <a:schemeClr val="tx1"/>
                </a:solidFill>
              </a:rPr>
              <a:t>2. </a:t>
            </a:r>
            <a:r>
              <a:rPr lang="th-TH" sz="2800" b="1" dirty="0" smtClean="0">
                <a:solidFill>
                  <a:srgbClr val="FF0000"/>
                </a:solidFill>
              </a:rPr>
              <a:t>จับสลาก</a:t>
            </a:r>
            <a:r>
              <a:rPr lang="th-TH" sz="2800" b="1" dirty="0" smtClean="0">
                <a:solidFill>
                  <a:schemeClr val="tx1"/>
                </a:solidFill>
              </a:rPr>
              <a:t>ที่นั่งสอบ</a:t>
            </a:r>
            <a:endParaRPr lang="th-TH" sz="2800" b="1" dirty="0">
              <a:solidFill>
                <a:schemeClr val="tx1"/>
              </a:solidFill>
            </a:endParaRPr>
          </a:p>
          <a:p>
            <a:r>
              <a:rPr lang="th-TH" sz="2800" b="1" dirty="0" smtClean="0">
                <a:solidFill>
                  <a:schemeClr val="tx1"/>
                </a:solidFill>
              </a:rPr>
              <a:t>3. </a:t>
            </a:r>
            <a:r>
              <a:rPr lang="th-TH" sz="2800" b="1" dirty="0">
                <a:solidFill>
                  <a:schemeClr val="tx1"/>
                </a:solidFill>
              </a:rPr>
              <a:t>ใช้ข้อสอบแบบสุ่ม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Multiple Choice</a:t>
            </a:r>
            <a:endParaRPr lang="th-TH" sz="2000" b="1" dirty="0">
              <a:solidFill>
                <a:srgbClr val="FF0000"/>
              </a:solidFill>
            </a:endParaRPr>
          </a:p>
          <a:p>
            <a:r>
              <a:rPr lang="th-TH" sz="2800" b="1" dirty="0" smtClean="0">
                <a:solidFill>
                  <a:schemeClr val="tx1"/>
                </a:solidFill>
              </a:rPr>
              <a:t>4. ผู้สอบ </a:t>
            </a:r>
            <a:r>
              <a:rPr lang="th-TH" sz="2800" b="1" dirty="0" smtClean="0">
                <a:solidFill>
                  <a:srgbClr val="FF0000"/>
                </a:solidFill>
              </a:rPr>
              <a:t>ไม่เกินห้อง</a:t>
            </a:r>
            <a:r>
              <a:rPr lang="th-TH" sz="2800" b="1" dirty="0">
                <a:solidFill>
                  <a:srgbClr val="FF0000"/>
                </a:solidFill>
              </a:rPr>
              <a:t>ละ 25 คน </a:t>
            </a:r>
            <a:endParaRPr lang="th-TH" sz="2800" b="1" dirty="0" smtClean="0">
              <a:solidFill>
                <a:srgbClr val="FF0000"/>
              </a:solidFill>
            </a:endParaRPr>
          </a:p>
          <a:p>
            <a:r>
              <a:rPr lang="th-TH" sz="2800" b="1" dirty="0" smtClean="0">
                <a:solidFill>
                  <a:schemeClr val="tx1"/>
                </a:solidFill>
              </a:rPr>
              <a:t>5. มีกรรมการ</a:t>
            </a:r>
            <a:r>
              <a:rPr lang="th-TH" sz="2800" b="1" dirty="0">
                <a:solidFill>
                  <a:schemeClr val="tx1"/>
                </a:solidFill>
              </a:rPr>
              <a:t>คุมสอบ </a:t>
            </a:r>
            <a:r>
              <a:rPr lang="th-TH" sz="2800" b="1" dirty="0">
                <a:solidFill>
                  <a:srgbClr val="FF0000"/>
                </a:solidFill>
              </a:rPr>
              <a:t>2 </a:t>
            </a:r>
            <a:r>
              <a:rPr lang="th-TH" sz="2800" b="1" dirty="0" smtClean="0">
                <a:solidFill>
                  <a:srgbClr val="FF0000"/>
                </a:solidFill>
              </a:rPr>
              <a:t>คน/ห้อง</a:t>
            </a:r>
            <a:endParaRPr lang="th-TH" sz="2800" b="1" dirty="0">
              <a:solidFill>
                <a:srgbClr val="FF0000"/>
              </a:solidFill>
            </a:endParaRPr>
          </a:p>
          <a:p>
            <a:r>
              <a:rPr lang="th-TH" sz="2800" b="1" dirty="0" smtClean="0">
                <a:solidFill>
                  <a:schemeClr val="tx1"/>
                </a:solidFill>
              </a:rPr>
              <a:t>6</a:t>
            </a:r>
            <a:r>
              <a:rPr lang="th-TH" sz="2800" b="1" dirty="0">
                <a:solidFill>
                  <a:schemeClr val="tx1"/>
                </a:solidFill>
              </a:rPr>
              <a:t>. ใช้</a:t>
            </a:r>
            <a:r>
              <a:rPr lang="th-TH" sz="2800" b="1" dirty="0">
                <a:solidFill>
                  <a:srgbClr val="FF0000"/>
                </a:solidFill>
              </a:rPr>
              <a:t>ระบบกล้องวงจรปิดควบคุม</a:t>
            </a:r>
            <a:r>
              <a:rPr lang="th-TH" sz="2800" b="1" dirty="0">
                <a:solidFill>
                  <a:schemeClr val="tx1"/>
                </a:solidFill>
              </a:rPr>
              <a:t>โดยกรรมการสนาม</a:t>
            </a:r>
            <a:r>
              <a:rPr lang="th-TH" sz="2800" b="1" dirty="0" smtClean="0">
                <a:solidFill>
                  <a:schemeClr val="tx1"/>
                </a:solidFill>
              </a:rPr>
              <a:t>สอบ</a:t>
            </a:r>
          </a:p>
          <a:p>
            <a:r>
              <a:rPr lang="th-TH" sz="2800" b="1" dirty="0" smtClean="0">
                <a:solidFill>
                  <a:schemeClr val="tx1"/>
                </a:solidFill>
              </a:rPr>
              <a:t>7. </a:t>
            </a:r>
            <a:r>
              <a:rPr lang="th-TH" sz="2800" b="1" dirty="0" smtClean="0">
                <a:solidFill>
                  <a:srgbClr val="FF0000"/>
                </a:solidFill>
              </a:rPr>
              <a:t>ห้าม</a:t>
            </a:r>
            <a:r>
              <a:rPr lang="th-TH" sz="2800" b="1" dirty="0" smtClean="0">
                <a:solidFill>
                  <a:schemeClr val="tx1"/>
                </a:solidFill>
              </a:rPr>
              <a:t>นำอุปกรณ์สื่อสาร อุปกรณ์อิเล็กทรอนิกส์ทุกชนิด</a:t>
            </a:r>
            <a:r>
              <a:rPr lang="th-TH" sz="2800" b="1" dirty="0" smtClean="0">
                <a:solidFill>
                  <a:srgbClr val="FF0000"/>
                </a:solidFill>
              </a:rPr>
              <a:t>เข้าห้องสอบ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47738" y="883727"/>
            <a:ext cx="8560990" cy="72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แนวทางป้องกันปัญหาระหว่างการสอบ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1060672" y="1047602"/>
            <a:ext cx="1719597" cy="1124297"/>
          </a:xfrm>
          <a:prstGeom prst="stripedRightArrow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8286" y="226587"/>
            <a:ext cx="274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3300"/>
                </a:solidFill>
                <a:latin typeface="Andalus" panose="02020603050405020304" pitchFamily="18" charset="-78"/>
              </a:rPr>
              <a:t>กระทรวงศึกษาธิการ</a:t>
            </a:r>
            <a:endParaRPr lang="en-US" sz="2800" b="1" dirty="0">
              <a:solidFill>
                <a:srgbClr val="FF33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9" y="226587"/>
            <a:ext cx="354636" cy="4674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65593" y="777652"/>
            <a:ext cx="11525082" cy="25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82334" y="132580"/>
            <a:ext cx="1470213" cy="338554"/>
          </a:xfrm>
          <a:prstGeom prst="rect">
            <a:avLst/>
          </a:prstGeom>
          <a:solidFill>
            <a:srgbClr val="EEF7E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148C8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b="1" dirty="0">
              <a:solidFill>
                <a:srgbClr val="9148C8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5125" y="364874"/>
            <a:ext cx="312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AD47">
                    <a:lumMod val="50000"/>
                  </a:srgbClr>
                </a:solidFill>
              </a:rPr>
              <a:t>https://www.tepeonline.org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4406" y="843253"/>
            <a:ext cx="924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Teachers  and  Educational  </a:t>
            </a:r>
            <a:r>
              <a:rPr lang="en-US" sz="1400" b="1" dirty="0" err="1">
                <a:solidFill>
                  <a:prstClr val="black"/>
                </a:solidFill>
              </a:rPr>
              <a:t>Personnels</a:t>
            </a:r>
            <a:r>
              <a:rPr lang="en-US" sz="1400" b="1" dirty="0">
                <a:solidFill>
                  <a:prstClr val="black"/>
                </a:solidFill>
              </a:rPr>
              <a:t>  Enhancement  Based  on  Mission  and  Functional  Areas  as  Majors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2135" y="1108414"/>
            <a:ext cx="99085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Ins="457200" rtlCol="0" anchor="b" anchorCtr="0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</a:rPr>
              <a:t>การพัฒนาข้าราชการครูและบุคลากรทางการศึกษา โดยยึดถือภารกิจและพื้นที่ปฏิบัติงานเป็นฐาน ด้วยระบบ </a:t>
            </a:r>
            <a:r>
              <a:rPr lang="en-US" sz="1600" b="1" dirty="0">
                <a:solidFill>
                  <a:srgbClr val="0000FF"/>
                </a:solidFill>
                <a:hlinkClick r:id="rId4" action="ppaction://hlinkpres?slideindex=1&amp;slidetitle="/>
              </a:rPr>
              <a:t>TEPE Online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97" y="373180"/>
            <a:ext cx="348128" cy="3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6" y="3472616"/>
            <a:ext cx="1711859" cy="2190306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9555045" y="105018"/>
            <a:ext cx="23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พัฒนาครู สู่อนาคตชาติ</a:t>
            </a:r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64005" y="183406"/>
            <a:ext cx="4355813" cy="461665"/>
          </a:xfrm>
          <a:prstGeom prst="rect">
            <a:avLst/>
          </a:prstGeom>
          <a:solidFill>
            <a:srgbClr val="FFB9B9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แนวทางการทดสอบครูวิทยาศาสตร์ คณิตศาสตร์</a:t>
            </a:r>
            <a:endParaRPr lang="en-US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1612" y="3904619"/>
            <a:ext cx="15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sz="24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22656" y="2329187"/>
            <a:ext cx="9904387" cy="44445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พัฒนาตนเอง   </a:t>
            </a:r>
            <a:r>
              <a:rPr lang="th-TH" sz="2400" b="1" dirty="0" smtClean="0">
                <a:solidFill>
                  <a:schemeClr val="tx1"/>
                </a:solidFill>
              </a:rPr>
              <a:t>ตั้งแต่ </a:t>
            </a:r>
            <a:r>
              <a:rPr lang="th-TH" sz="2400" b="1" dirty="0" smtClean="0">
                <a:solidFill>
                  <a:srgbClr val="0000FF"/>
                </a:solidFill>
              </a:rPr>
              <a:t>1พฤศจิกายน 2559 </a:t>
            </a:r>
            <a:r>
              <a:rPr lang="th-TH" sz="2400" b="1" dirty="0" smtClean="0">
                <a:solidFill>
                  <a:schemeClr val="tx1"/>
                </a:solidFill>
              </a:rPr>
              <a:t>เป็นต้นไป จากแหล่งเรียนรู้ ดังนี้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   (1) หลักสูตรแกนกลางการศึกษาขั้นพื้นฐาน พ.ศ.2551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   (2) เนื้อหาตามหนังสือเรียนของ </a:t>
            </a:r>
            <a:r>
              <a:rPr lang="th-TH" sz="2800" b="1" dirty="0" smtClean="0">
                <a:solidFill>
                  <a:srgbClr val="0000FF"/>
                </a:solidFill>
              </a:rPr>
              <a:t>สสวท. </a:t>
            </a:r>
            <a:r>
              <a:rPr lang="th-TH" sz="2800" b="1" dirty="0" smtClean="0">
                <a:solidFill>
                  <a:schemeClr val="tx1"/>
                </a:solidFill>
              </a:rPr>
              <a:t>ชั้นมัธยมศึกษาปีที่ 1 – 3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   (3) เว็บไซต์ของ สสวท. </a:t>
            </a:r>
            <a:r>
              <a:rPr lang="en-US" sz="2400" b="1" dirty="0" smtClean="0">
                <a:solidFill>
                  <a:schemeClr val="tx1"/>
                </a:solidFill>
                <a:hlinkClick r:id="rId7"/>
              </a:rPr>
              <a:t>www.ipst.ac.th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    </a:t>
            </a:r>
            <a:r>
              <a:rPr lang="th-TH" sz="2800" b="1" dirty="0" smtClean="0">
                <a:solidFill>
                  <a:schemeClr val="tx1"/>
                </a:solidFill>
              </a:rPr>
              <a:t>(4) เว็บไซต์การพัฒนาครูของ สพฐ. </a:t>
            </a:r>
            <a:r>
              <a:rPr lang="en-US" sz="2400" b="1" dirty="0" smtClean="0">
                <a:solidFill>
                  <a:schemeClr val="tx1"/>
                </a:solidFill>
                <a:hlinkClick r:id="rId8"/>
              </a:rPr>
              <a:t>www.tepeonline.org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th-TH" sz="2800" b="1" dirty="0" smtClean="0">
                <a:solidFill>
                  <a:schemeClr val="tx1"/>
                </a:solidFill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  <a:hlinkClick r:id="rId9"/>
              </a:rPr>
              <a:t>www.utqplus.com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28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จัดส่งข้อมูลบุคคลของครูวิทยาศาสตร์ คณิตศาสตร์  </a:t>
            </a:r>
            <a:r>
              <a:rPr lang="th-TH" sz="2800" b="1" dirty="0">
                <a:solidFill>
                  <a:schemeClr val="tx1"/>
                </a:solidFill>
              </a:rPr>
              <a:t>ชั้นมัธยมศึกษาปีที่ 1 – 3</a:t>
            </a:r>
          </a:p>
          <a:p>
            <a: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</a:t>
            </a:r>
            <a:r>
              <a:rPr lang="th-TH" sz="2800" b="1" dirty="0" smtClean="0">
                <a:solidFill>
                  <a:schemeClr val="tx1"/>
                </a:solidFill>
              </a:rPr>
              <a:t>เพื่อแสดงตนในการเข้าสอบให้ </a:t>
            </a:r>
            <a:r>
              <a:rPr lang="th-TH" sz="2800" b="1" dirty="0" smtClean="0">
                <a:solidFill>
                  <a:srgbClr val="FF0000"/>
                </a:solidFill>
              </a:rPr>
              <a:t>สำนักงานเขตพื้นที่ต้นสังกัด </a:t>
            </a:r>
            <a:r>
              <a:rPr lang="th-TH" sz="2800" b="1" dirty="0" smtClean="0">
                <a:solidFill>
                  <a:schemeClr val="tx1"/>
                </a:solidFill>
              </a:rPr>
              <a:t>ดังนี้  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           </a:t>
            </a:r>
            <a:r>
              <a:rPr lang="th-TH" sz="2800" b="1" dirty="0" smtClean="0">
                <a:solidFill>
                  <a:srgbClr val="7030A0"/>
                </a:solidFill>
              </a:rPr>
              <a:t>ชื่อ ชื่อสกุล/รหัสประชาชน 13 หลัก/สังกัด/คุณวุฒิ/วิชาเอก/วิชาที่สอน ฯลฯ</a:t>
            </a:r>
          </a:p>
          <a:p>
            <a:r>
              <a:rPr lang="th-TH" sz="3200" b="1" dirty="0" smtClean="0">
                <a:solidFill>
                  <a:srgbClr val="FF0000"/>
                </a:solidFill>
              </a:rPr>
              <a:t>3. ทดลองทำข้อสอบแบบออนไลน์ </a:t>
            </a:r>
            <a:r>
              <a:rPr lang="th-TH" sz="2800" b="1" dirty="0" smtClean="0">
                <a:solidFill>
                  <a:schemeClr val="tx1"/>
                </a:solidFill>
              </a:rPr>
              <a:t>ทางเว็บไซต์</a:t>
            </a:r>
            <a:r>
              <a:rPr lang="th-TH" sz="2800" b="1" dirty="0">
                <a:solidFill>
                  <a:schemeClr val="tx1"/>
                </a:solidFill>
              </a:rPr>
              <a:t>ของ สสวท. </a:t>
            </a:r>
            <a:r>
              <a:rPr lang="en-US" sz="2400" b="1" dirty="0">
                <a:solidFill>
                  <a:schemeClr val="tx1"/>
                </a:solidFill>
                <a:hlinkClick r:id="rId7"/>
              </a:rPr>
              <a:t>www.ipst.ac.th</a:t>
            </a:r>
            <a:endParaRPr lang="th-TH" sz="2800" b="1" dirty="0" smtClean="0">
              <a:solidFill>
                <a:srgbClr val="FF0000"/>
              </a:solidFill>
            </a:endParaRPr>
          </a:p>
          <a:p>
            <a:r>
              <a:rPr lang="th-TH" sz="2400" b="1" dirty="0">
                <a:solidFill>
                  <a:schemeClr val="tx1"/>
                </a:solidFill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</a:rPr>
              <a:t>           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85210" y="1555844"/>
            <a:ext cx="9805465" cy="72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การเตรียมตัวก่อนการสอบของครูวิทย์ คณิต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91264" y="1478066"/>
            <a:ext cx="1719597" cy="1124297"/>
          </a:xfrm>
          <a:prstGeom prst="stripedRightArrow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8286" y="226587"/>
            <a:ext cx="274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3300"/>
                </a:solidFill>
                <a:latin typeface="Andalus" panose="02020603050405020304" pitchFamily="18" charset="-78"/>
              </a:rPr>
              <a:t>กระทรวงศึกษาธิการ</a:t>
            </a:r>
            <a:endParaRPr lang="en-US" sz="2800" b="1" dirty="0">
              <a:solidFill>
                <a:srgbClr val="FF33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9" y="226587"/>
            <a:ext cx="354636" cy="4674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65593" y="777652"/>
            <a:ext cx="11525082" cy="25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82334" y="132580"/>
            <a:ext cx="1470213" cy="338554"/>
          </a:xfrm>
          <a:prstGeom prst="rect">
            <a:avLst/>
          </a:prstGeom>
          <a:solidFill>
            <a:srgbClr val="EEF7E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148C8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b="1" dirty="0">
              <a:solidFill>
                <a:srgbClr val="9148C8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5125" y="364874"/>
            <a:ext cx="312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AD47">
                    <a:lumMod val="50000"/>
                  </a:srgbClr>
                </a:solidFill>
              </a:rPr>
              <a:t>https://www.tepeonline.org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4406" y="843253"/>
            <a:ext cx="924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Teachers  and  Educational  </a:t>
            </a:r>
            <a:r>
              <a:rPr lang="en-US" sz="1400" b="1" dirty="0" err="1">
                <a:solidFill>
                  <a:prstClr val="black"/>
                </a:solidFill>
              </a:rPr>
              <a:t>Personnels</a:t>
            </a:r>
            <a:r>
              <a:rPr lang="en-US" sz="1400" b="1" dirty="0">
                <a:solidFill>
                  <a:prstClr val="black"/>
                </a:solidFill>
              </a:rPr>
              <a:t>  Enhancement  Based  on  Mission  and  Functional  Areas  as  Majors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2135" y="1108414"/>
            <a:ext cx="99085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Ins="457200" rtlCol="0" anchor="b" anchorCtr="0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</a:rPr>
              <a:t>การพัฒนาข้าราชการครูและบุคลากรทางการศึกษา โดยยึดถือภารกิจและพื้นที่ปฏิบัติงานเป็นฐาน ด้วยระบบ </a:t>
            </a:r>
            <a:r>
              <a:rPr lang="en-US" sz="1600" b="1" dirty="0">
                <a:solidFill>
                  <a:srgbClr val="0000FF"/>
                </a:solidFill>
                <a:hlinkClick r:id="rId4" action="ppaction://hlinkpres?slideindex=1&amp;slidetitle="/>
              </a:rPr>
              <a:t>TEPE Online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97" y="373180"/>
            <a:ext cx="348128" cy="3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4" y="3457355"/>
            <a:ext cx="2378888" cy="2445344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9555045" y="105018"/>
            <a:ext cx="23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พัฒนาครู สู่อนาคตชาติ</a:t>
            </a:r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64005" y="183406"/>
            <a:ext cx="4355813" cy="461665"/>
          </a:xfrm>
          <a:prstGeom prst="rect">
            <a:avLst/>
          </a:prstGeom>
          <a:solidFill>
            <a:srgbClr val="FFB9B9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แนวทางการทดสอบครูวิทยาศาสตร์ คณิตศาสตร์</a:t>
            </a:r>
            <a:endParaRPr lang="en-US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2906" y="4903239"/>
            <a:ext cx="15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sz="24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41794" y="2438443"/>
            <a:ext cx="8585250" cy="4029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800" b="1" dirty="0" smtClean="0">
                <a:solidFill>
                  <a:schemeClr val="tx1"/>
                </a:solidFill>
              </a:rPr>
              <a:t>1. สาระการเรียนรู้ </a:t>
            </a:r>
            <a:r>
              <a:rPr lang="th-TH" sz="2800" b="1" dirty="0" smtClean="0">
                <a:solidFill>
                  <a:srgbClr val="0000FF"/>
                </a:solidFill>
              </a:rPr>
              <a:t>วิทยาศาสตร์</a:t>
            </a:r>
            <a:r>
              <a:rPr lang="th-TH" sz="2800" b="1" dirty="0" smtClean="0">
                <a:solidFill>
                  <a:schemeClr val="tx1"/>
                </a:solidFill>
              </a:rPr>
              <a:t> ตามหลักสูตรแกนกลางการศึกษาขั้น 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      พื้นฐาน พุทธศักราช 2551 และ เนื้อหาตามหนังสือเรียนสถาบันส่งเสริม 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      การเรียนการสอนวิทยาศาสตร์และเทคโนโลยี (สสวท.) รายวิชาพื้นฐาน   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      ชั้นมัธยมศึกษาปีที่ 1 – 3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2800" b="1" dirty="0" smtClean="0">
                <a:solidFill>
                  <a:schemeClr val="tx1"/>
                </a:solidFill>
              </a:rPr>
              <a:t>2. สาระ</a:t>
            </a:r>
            <a:r>
              <a:rPr lang="th-TH" sz="2800" b="1" dirty="0">
                <a:solidFill>
                  <a:schemeClr val="tx1"/>
                </a:solidFill>
              </a:rPr>
              <a:t>การเรียนรู้ </a:t>
            </a:r>
            <a:r>
              <a:rPr lang="th-TH" sz="2800" b="1" dirty="0" smtClean="0">
                <a:solidFill>
                  <a:srgbClr val="FF0000"/>
                </a:solidFill>
              </a:rPr>
              <a:t>คณิตศาสตร์</a:t>
            </a:r>
            <a:r>
              <a:rPr lang="th-TH" sz="2800" b="1" dirty="0" smtClean="0">
                <a:solidFill>
                  <a:srgbClr val="0000FF"/>
                </a:solidFill>
              </a:rPr>
              <a:t> </a:t>
            </a:r>
            <a:r>
              <a:rPr lang="th-TH" sz="2800" b="1" dirty="0">
                <a:solidFill>
                  <a:schemeClr val="tx1"/>
                </a:solidFill>
              </a:rPr>
              <a:t>ตามหลักสูตรแกนกลางการศึกษาขั้น 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      พื้นฐาน พุทธศักราช 2551 และ เนื้อหาตามหนังสือเรียนสถาบันส่งเสริม 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      การเรียนการสอนวิทยาศาสตร์และเทคโนโลยี (สสวท.</a:t>
            </a:r>
            <a:r>
              <a:rPr lang="th-TH" sz="2800" b="1" dirty="0" smtClean="0">
                <a:solidFill>
                  <a:schemeClr val="tx1"/>
                </a:solidFill>
              </a:rPr>
              <a:t>) รายวิชา</a:t>
            </a:r>
            <a:r>
              <a:rPr lang="th-TH" sz="2800" b="1" dirty="0">
                <a:solidFill>
                  <a:schemeClr val="tx1"/>
                </a:solidFill>
              </a:rPr>
              <a:t>พื้นฐาน   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      </a:t>
            </a:r>
            <a:r>
              <a:rPr lang="th-TH" sz="2800" b="1" dirty="0" smtClean="0">
                <a:solidFill>
                  <a:schemeClr val="tx1"/>
                </a:solidFill>
              </a:rPr>
              <a:t>และเพิ่มเติม ชั้น</a:t>
            </a:r>
            <a:r>
              <a:rPr lang="th-TH" sz="2800" b="1" dirty="0">
                <a:solidFill>
                  <a:schemeClr val="tx1"/>
                </a:solidFill>
              </a:rPr>
              <a:t>มัธยมศึกษาปีที่ 1 – 3 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41794" y="1610471"/>
            <a:ext cx="8585250" cy="72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กรอบการประเมินครูวิทยาศาสตร์ คณิตศาสตร์ ของ สสวท.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1291214" y="1526218"/>
            <a:ext cx="1719597" cy="1124297"/>
          </a:xfrm>
          <a:prstGeom prst="stripedRightArrow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8286" y="226587"/>
            <a:ext cx="274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3300"/>
                </a:solidFill>
                <a:latin typeface="Andalus" panose="02020603050405020304" pitchFamily="18" charset="-78"/>
              </a:rPr>
              <a:t>กระทรวงศึกษาธิการ</a:t>
            </a:r>
            <a:endParaRPr lang="en-US" sz="2800" b="1" dirty="0">
              <a:solidFill>
                <a:srgbClr val="FF33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9" y="226587"/>
            <a:ext cx="354636" cy="4674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65593" y="777652"/>
            <a:ext cx="11525082" cy="25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82334" y="132580"/>
            <a:ext cx="1470213" cy="338554"/>
          </a:xfrm>
          <a:prstGeom prst="rect">
            <a:avLst/>
          </a:prstGeom>
          <a:solidFill>
            <a:srgbClr val="EEF7E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148C8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b="1" dirty="0">
              <a:solidFill>
                <a:srgbClr val="9148C8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5125" y="364874"/>
            <a:ext cx="312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AD47">
                    <a:lumMod val="50000"/>
                  </a:srgbClr>
                </a:solidFill>
              </a:rPr>
              <a:t>https://www.tepeonline.org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4406" y="843253"/>
            <a:ext cx="924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Teachers  and  Educational  </a:t>
            </a:r>
            <a:r>
              <a:rPr lang="en-US" sz="1400" b="1" dirty="0" err="1">
                <a:solidFill>
                  <a:prstClr val="black"/>
                </a:solidFill>
              </a:rPr>
              <a:t>Personnels</a:t>
            </a:r>
            <a:r>
              <a:rPr lang="en-US" sz="1400" b="1" dirty="0">
                <a:solidFill>
                  <a:prstClr val="black"/>
                </a:solidFill>
              </a:rPr>
              <a:t>  Enhancement  Based  on  Mission  and  Functional  Areas  as  Majors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2135" y="1108414"/>
            <a:ext cx="99085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Ins="457200" rtlCol="0" anchor="b" anchorCtr="0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</a:rPr>
              <a:t>การพัฒนาข้าราชการครูและบุคลากรทางการศึกษา โดยยึดถือภารกิจและพื้นที่ปฏิบัติงานเป็นฐาน ด้วยระบบ </a:t>
            </a:r>
            <a:r>
              <a:rPr lang="en-US" sz="1600" b="1" dirty="0">
                <a:solidFill>
                  <a:srgbClr val="0000FF"/>
                </a:solidFill>
                <a:hlinkClick r:id="rId4" action="ppaction://hlinkpres?slideindex=1&amp;slidetitle="/>
              </a:rPr>
              <a:t>TEPE Online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97" y="373180"/>
            <a:ext cx="348128" cy="3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4" y="3457355"/>
            <a:ext cx="2378888" cy="2445344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9555045" y="105018"/>
            <a:ext cx="23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พัฒนาครู สู่อนาคตชาติ</a:t>
            </a:r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64005" y="183406"/>
            <a:ext cx="4355813" cy="461665"/>
          </a:xfrm>
          <a:prstGeom prst="rect">
            <a:avLst/>
          </a:prstGeom>
          <a:solidFill>
            <a:srgbClr val="FFB9B9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แนวทางการทดสอบครูวิทยาศาสตร์ คณิตศาสตร์</a:t>
            </a:r>
            <a:endParaRPr lang="en-US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2906" y="4903239"/>
            <a:ext cx="15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sz="24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26259" y="2977977"/>
            <a:ext cx="8800785" cy="37385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4000" b="1" dirty="0" smtClean="0">
                <a:solidFill>
                  <a:srgbClr val="0000FF"/>
                </a:solidFill>
              </a:rPr>
              <a:t>1. เนื้อหา</a:t>
            </a:r>
            <a:r>
              <a:rPr lang="th-TH" sz="4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th-TH" sz="3200" b="1" dirty="0">
                <a:solidFill>
                  <a:schemeClr val="tx1"/>
                </a:solidFill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</a:rPr>
              <a:t>     ตามมาตรฐานความรู้ ที่เชื่อมโยงกับวิทยฐานะ และวิชาชีพ</a:t>
            </a:r>
          </a:p>
          <a:p>
            <a:r>
              <a:rPr lang="th-TH" sz="3600" b="1" dirty="0" smtClean="0">
                <a:solidFill>
                  <a:srgbClr val="0000FF"/>
                </a:solidFill>
              </a:rPr>
              <a:t>2. ข้อสอบปรนัย </a:t>
            </a:r>
            <a:endParaRPr lang="th-TH" sz="3600" b="1" dirty="0" smtClean="0">
              <a:solidFill>
                <a:schemeClr val="tx1"/>
              </a:solidFill>
            </a:endParaRPr>
          </a:p>
          <a:p>
            <a:pPr marL="741363" indent="-173038">
              <a:buFont typeface="Arial" panose="020B0604020202020204" pitchFamily="34" charset="0"/>
              <a:buChar char="•"/>
              <a:tabLst>
                <a:tab pos="852488" algn="l"/>
              </a:tabLst>
            </a:pPr>
            <a:r>
              <a:rPr lang="th-TH" sz="2800" b="1" dirty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 ข้อสอบ </a:t>
            </a:r>
            <a:r>
              <a:rPr lang="en-US" sz="2800" b="1" dirty="0" smtClean="0">
                <a:solidFill>
                  <a:schemeClr val="tx1"/>
                </a:solidFill>
              </a:rPr>
              <a:t>Online </a:t>
            </a:r>
            <a:endParaRPr lang="th-TH" sz="2800" b="1" dirty="0" smtClean="0">
              <a:solidFill>
                <a:schemeClr val="tx1"/>
              </a:solidFill>
            </a:endParaRPr>
          </a:p>
          <a:p>
            <a:pPr marL="741363" indent="-173038">
              <a:buFont typeface="Arial" panose="020B0604020202020204" pitchFamily="34" charset="0"/>
              <a:buChar char="•"/>
              <a:tabLst>
                <a:tab pos="852488" algn="l"/>
              </a:tabLst>
            </a:pPr>
            <a:r>
              <a:rPr lang="th-TH" sz="2800" b="1" dirty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Multi Random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741363" indent="-173038">
              <a:buFont typeface="Arial" panose="020B0604020202020204" pitchFamily="34" charset="0"/>
              <a:buChar char="•"/>
              <a:tabLst>
                <a:tab pos="852488" algn="l"/>
              </a:tabLst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เลือกคำตอบแบบ 4 ตัวเลือก </a:t>
            </a:r>
          </a:p>
          <a:p>
            <a:pPr marL="741363" indent="-173038">
              <a:buFont typeface="Arial" panose="020B0604020202020204" pitchFamily="34" charset="0"/>
              <a:buChar char="•"/>
              <a:tabLst>
                <a:tab pos="852488" algn="l"/>
              </a:tabLst>
            </a:pPr>
            <a:r>
              <a:rPr lang="th-TH" sz="2800" b="1" dirty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 จำนวน 90 – 120 ข้อ   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26260" y="2088366"/>
            <a:ext cx="4910738" cy="72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ลักษณะข้อสอบของ สสวท.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1335553" y="1975564"/>
            <a:ext cx="1719597" cy="1124297"/>
          </a:xfrm>
          <a:prstGeom prst="stripedRightArrow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8286" y="226587"/>
            <a:ext cx="274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3300"/>
                </a:solidFill>
                <a:latin typeface="Andalus" panose="02020603050405020304" pitchFamily="18" charset="-78"/>
              </a:rPr>
              <a:t>กระทรวงศึกษาธิการ</a:t>
            </a:r>
            <a:endParaRPr lang="en-US" sz="2800" b="1" dirty="0">
              <a:solidFill>
                <a:srgbClr val="FF33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9" y="226587"/>
            <a:ext cx="354636" cy="4674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65593" y="777652"/>
            <a:ext cx="11525082" cy="25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82334" y="132580"/>
            <a:ext cx="1470213" cy="338554"/>
          </a:xfrm>
          <a:prstGeom prst="rect">
            <a:avLst/>
          </a:prstGeom>
          <a:solidFill>
            <a:srgbClr val="EEF7E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148C8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b="1" dirty="0">
              <a:solidFill>
                <a:srgbClr val="9148C8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5125" y="364874"/>
            <a:ext cx="312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AD47">
                    <a:lumMod val="50000"/>
                  </a:srgbClr>
                </a:solidFill>
              </a:rPr>
              <a:t>https://www.tepeonline.org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4406" y="843253"/>
            <a:ext cx="924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Teachers  and  Educational  </a:t>
            </a:r>
            <a:r>
              <a:rPr lang="en-US" sz="1400" b="1" dirty="0" err="1">
                <a:solidFill>
                  <a:prstClr val="black"/>
                </a:solidFill>
              </a:rPr>
              <a:t>Personnels</a:t>
            </a:r>
            <a:r>
              <a:rPr lang="en-US" sz="1400" b="1" dirty="0">
                <a:solidFill>
                  <a:prstClr val="black"/>
                </a:solidFill>
              </a:rPr>
              <a:t>  Enhancement  Based  on  Mission  and  Functional  Areas  as  Majors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2135" y="1108414"/>
            <a:ext cx="990854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Ins="457200" rtlCol="0" anchor="b" anchorCtr="0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</a:rPr>
              <a:t>การพัฒนาข้าราชการครูและบุคลากรทางการศึกษา โดยยึดถือภารกิจและพื้นที่ปฏิบัติงานเป็นฐาน ด้วยระบบ </a:t>
            </a:r>
            <a:r>
              <a:rPr lang="en-US" sz="1600" b="1" dirty="0">
                <a:solidFill>
                  <a:srgbClr val="0000FF"/>
                </a:solidFill>
                <a:hlinkClick r:id="rId4" action="ppaction://hlinkpres?slideindex=1&amp;slidetitle="/>
              </a:rPr>
              <a:t>TEPE Online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97" y="373180"/>
            <a:ext cx="348128" cy="3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อินเตอร์เน็ต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4" y="3457355"/>
            <a:ext cx="2378888" cy="2445344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9555045" y="105018"/>
            <a:ext cx="237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พัฒนาครู สู่อนาคตชาติ</a:t>
            </a:r>
            <a:endParaRPr lang="en-US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64005" y="183406"/>
            <a:ext cx="4355813" cy="461665"/>
          </a:xfrm>
          <a:prstGeom prst="rect">
            <a:avLst/>
          </a:prstGeom>
          <a:solidFill>
            <a:srgbClr val="FFB9B9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แนวทางการทดสอบครูวิทยาศาสตร์ คณิตศาสตร์</a:t>
            </a:r>
            <a:endParaRPr lang="en-US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2906" y="4903239"/>
            <a:ext cx="152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TEPE Online</a:t>
            </a:r>
            <a:endParaRPr lang="en-US" sz="24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26260" y="2903837"/>
            <a:ext cx="8603358" cy="32251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3200" b="1" dirty="0" smtClean="0">
                <a:solidFill>
                  <a:srgbClr val="0000FF"/>
                </a:solidFill>
              </a:rPr>
              <a:t>1. คะแนนรวม ผ่าน – ไม่ผ่าน เป็นรายบุคคล</a:t>
            </a:r>
            <a:r>
              <a:rPr lang="th-TH" sz="3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th-TH" sz="3200" b="1" dirty="0">
                <a:solidFill>
                  <a:schemeClr val="tx1"/>
                </a:solidFill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</a:rPr>
              <a:t>   ขอดูผ่านระบบ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TEPE Online </a:t>
            </a:r>
            <a:r>
              <a:rPr lang="th-TH" sz="2800" b="1" dirty="0" smtClean="0">
                <a:solidFill>
                  <a:schemeClr val="tx1"/>
                </a:solidFill>
              </a:rPr>
              <a:t>ได้เฉพาะของตนเอง 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    ตั้งแต่วันถัดจากวันสอบ</a:t>
            </a:r>
          </a:p>
          <a:p>
            <a:r>
              <a:rPr lang="th-TH" sz="2800" b="1" dirty="0" smtClean="0">
                <a:solidFill>
                  <a:srgbClr val="0000FF"/>
                </a:solidFill>
              </a:rPr>
              <a:t>2. การประเมินรายบุคคลจำแนกตามมาตรฐานความรู้</a:t>
            </a:r>
          </a:p>
          <a:p>
            <a:r>
              <a:rPr lang="th-TH" sz="2800" b="1" dirty="0">
                <a:solidFill>
                  <a:srgbClr val="0000FF"/>
                </a:solidFill>
              </a:rPr>
              <a:t> </a:t>
            </a:r>
            <a:r>
              <a:rPr lang="th-TH" sz="2800" b="1" dirty="0" smtClean="0">
                <a:solidFill>
                  <a:srgbClr val="0000FF"/>
                </a:solidFill>
              </a:rPr>
              <a:t>     </a:t>
            </a:r>
            <a:r>
              <a:rPr lang="th-TH" sz="2800" b="1" dirty="0" smtClean="0">
                <a:solidFill>
                  <a:schemeClr val="tx1"/>
                </a:solidFill>
              </a:rPr>
              <a:t>สสวท. จะประเมินผลและประกาศให้ทราบในเดือน เมษายน 2560  </a:t>
            </a:r>
          </a:p>
          <a:p>
            <a:r>
              <a:rPr lang="th-TH" sz="2800" b="1" dirty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</a:rPr>
              <a:t>     โดยประมาณ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26259" y="2080696"/>
            <a:ext cx="4910738" cy="72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การประกาศผลการสอบ</a:t>
            </a:r>
            <a:endParaRPr 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1264445" y="1973483"/>
            <a:ext cx="1719597" cy="1124297"/>
          </a:xfrm>
          <a:prstGeom prst="stripedRightArrow">
            <a:avLst/>
          </a:prstGeom>
          <a:solidFill>
            <a:srgbClr val="01FF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1953</Words>
  <Application>Microsoft Office PowerPoint</Application>
  <PresentationFormat>กำหนดเอง</PresentationFormat>
  <Paragraphs>395</Paragraphs>
  <Slides>25</Slides>
  <Notes>13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8" baseType="lpstr">
      <vt:lpstr>1_Office Theme</vt:lpstr>
      <vt:lpstr>Office Theme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กรอบการประเมินครูวิทยาศาสตร์และคณิตศาสตร์ ช่วงชั้นที่ 3 (ม.1-3)  และการพัฒนาตนเองด้วย IPST Learning Space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vidhaya pra</dc:creator>
  <cp:lastModifiedBy>USER</cp:lastModifiedBy>
  <cp:revision>94</cp:revision>
  <cp:lastPrinted>2016-10-11T05:27:02Z</cp:lastPrinted>
  <dcterms:created xsi:type="dcterms:W3CDTF">2016-10-10T08:16:56Z</dcterms:created>
  <dcterms:modified xsi:type="dcterms:W3CDTF">2016-11-03T11:53:13Z</dcterms:modified>
</cp:coreProperties>
</file>